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56" d="100"/>
          <a:sy n="156" d="100"/>
        </p:scale>
        <p:origin x="324" y="13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115442fb761_2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 name="Google Shape;58;g115442fb761_2_1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115442fb761_2_1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3" name="Google Shape;133;g115442fb761_2_16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115442fb761_2_1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2" name="Google Shape;142;g115442fb761_2_16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115442fb761_2_1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1" name="Google Shape;151;g115442fb761_2_17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115442fb761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115442fb76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115442fb761_2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5" name="Google Shape;65;g115442fb761_2_2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115442fb761_2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4" name="Google Shape;74;g115442fb761_2_10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115442fb761_2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3" name="Google Shape;83;g115442fb761_2_11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115442fb761_2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0" name="Google Shape;90;g115442fb761_2_12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115442fb761_2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9" name="Google Shape;99;g115442fb761_2_13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115442fb761_2_1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8" name="Google Shape;108;g115442fb761_2_13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115442fb761_2_1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6" name="Google Shape;116;g115442fb761_2_14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115442fb761_2_1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4" name="Google Shape;124;g115442fb761_2_15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lt1"/>
              </a:buClr>
              <a:buSzPts val="1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2" name="Google Shape;52;p13"/>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lt1"/>
              </a:buClr>
              <a:buSzPts val="1400"/>
              <a:buChar char="●"/>
              <a:defRPr/>
            </a:lvl1pPr>
            <a:lvl2pPr marL="914400" lvl="1" indent="-317500" algn="l" rtl="0">
              <a:lnSpc>
                <a:spcPct val="90000"/>
              </a:lnSpc>
              <a:spcBef>
                <a:spcPts val="1200"/>
              </a:spcBef>
              <a:spcAft>
                <a:spcPts val="0"/>
              </a:spcAft>
              <a:buClr>
                <a:schemeClr val="lt1"/>
              </a:buClr>
              <a:buSzPts val="1400"/>
              <a:buChar char="○"/>
              <a:defRPr/>
            </a:lvl2pPr>
            <a:lvl3pPr marL="1371600" lvl="2" indent="-317500" algn="l" rtl="0">
              <a:lnSpc>
                <a:spcPct val="90000"/>
              </a:lnSpc>
              <a:spcBef>
                <a:spcPts val="1200"/>
              </a:spcBef>
              <a:spcAft>
                <a:spcPts val="0"/>
              </a:spcAft>
              <a:buClr>
                <a:schemeClr val="lt1"/>
              </a:buClr>
              <a:buSzPts val="1400"/>
              <a:buChar char="■"/>
              <a:defRPr/>
            </a:lvl3pPr>
            <a:lvl4pPr marL="1828800" lvl="3" indent="-317500" algn="l" rtl="0">
              <a:lnSpc>
                <a:spcPct val="90000"/>
              </a:lnSpc>
              <a:spcBef>
                <a:spcPts val="1200"/>
              </a:spcBef>
              <a:spcAft>
                <a:spcPts val="0"/>
              </a:spcAft>
              <a:buClr>
                <a:schemeClr val="lt1"/>
              </a:buClr>
              <a:buSzPts val="1400"/>
              <a:buChar char="●"/>
              <a:defRPr/>
            </a:lvl4pPr>
            <a:lvl5pPr marL="2286000" lvl="4" indent="-317500" algn="l" rtl="0">
              <a:lnSpc>
                <a:spcPct val="90000"/>
              </a:lnSpc>
              <a:spcBef>
                <a:spcPts val="1200"/>
              </a:spcBef>
              <a:spcAft>
                <a:spcPts val="0"/>
              </a:spcAft>
              <a:buClr>
                <a:schemeClr val="lt1"/>
              </a:buClr>
              <a:buSzPts val="1400"/>
              <a:buChar char="○"/>
              <a:defRPr/>
            </a:lvl5pPr>
            <a:lvl6pPr marL="2743200" lvl="5" indent="-317500" algn="l" rtl="0">
              <a:lnSpc>
                <a:spcPct val="90000"/>
              </a:lnSpc>
              <a:spcBef>
                <a:spcPts val="1200"/>
              </a:spcBef>
              <a:spcAft>
                <a:spcPts val="0"/>
              </a:spcAft>
              <a:buClr>
                <a:schemeClr val="lt1"/>
              </a:buClr>
              <a:buSzPts val="1400"/>
              <a:buChar char="■"/>
              <a:defRPr/>
            </a:lvl6pPr>
            <a:lvl7pPr marL="3200400" lvl="6" indent="-317500" algn="l" rtl="0">
              <a:lnSpc>
                <a:spcPct val="90000"/>
              </a:lnSpc>
              <a:spcBef>
                <a:spcPts val="1200"/>
              </a:spcBef>
              <a:spcAft>
                <a:spcPts val="0"/>
              </a:spcAft>
              <a:buClr>
                <a:schemeClr val="lt1"/>
              </a:buClr>
              <a:buSzPts val="1400"/>
              <a:buChar char="●"/>
              <a:defRPr/>
            </a:lvl7pPr>
            <a:lvl8pPr marL="3657600" lvl="7" indent="-317500" algn="l" rtl="0">
              <a:lnSpc>
                <a:spcPct val="90000"/>
              </a:lnSpc>
              <a:spcBef>
                <a:spcPts val="1200"/>
              </a:spcBef>
              <a:spcAft>
                <a:spcPts val="0"/>
              </a:spcAft>
              <a:buClr>
                <a:schemeClr val="lt1"/>
              </a:buClr>
              <a:buSzPts val="1400"/>
              <a:buChar char="○"/>
              <a:defRPr/>
            </a:lvl8pPr>
            <a:lvl9pPr marL="4114800" lvl="8" indent="-317500" algn="l" rtl="0">
              <a:lnSpc>
                <a:spcPct val="90000"/>
              </a:lnSpc>
              <a:spcBef>
                <a:spcPts val="1200"/>
              </a:spcBef>
              <a:spcAft>
                <a:spcPts val="1200"/>
              </a:spcAft>
              <a:buClr>
                <a:schemeClr val="lt1"/>
              </a:buClr>
              <a:buSzPts val="1400"/>
              <a:buChar char="■"/>
              <a:defRPr/>
            </a:lvl9pPr>
          </a:lstStyle>
          <a:p>
            <a:endParaRPr/>
          </a:p>
        </p:txBody>
      </p:sp>
      <p:sp>
        <p:nvSpPr>
          <p:cNvPr id="53" name="Google Shape;53;p1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4" name="Google Shape;54;p1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5" name="Google Shape;55;p1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rm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2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dk1"/>
              </a:buClr>
              <a:buSzPts val="1800"/>
              <a:buChar char="●"/>
              <a:defRPr>
                <a:solidFill>
                  <a:schemeClr val="dk1"/>
                </a:solidFill>
              </a:defRPr>
            </a:lvl1pPr>
            <a:lvl2pPr marL="914400" lvl="1" indent="-317500">
              <a:spcBef>
                <a:spcPts val="0"/>
              </a:spcBef>
              <a:spcAft>
                <a:spcPts val="0"/>
              </a:spcAft>
              <a:buClr>
                <a:schemeClr val="dk1"/>
              </a:buClr>
              <a:buSzPts val="1400"/>
              <a:buChar char="○"/>
              <a:defRPr>
                <a:solidFill>
                  <a:schemeClr val="dk1"/>
                </a:solidFill>
              </a:defRPr>
            </a:lvl2pPr>
            <a:lvl3pPr marL="1371600" lvl="2" indent="-317500">
              <a:spcBef>
                <a:spcPts val="0"/>
              </a:spcBef>
              <a:spcAft>
                <a:spcPts val="0"/>
              </a:spcAft>
              <a:buClr>
                <a:schemeClr val="dk1"/>
              </a:buClr>
              <a:buSzPts val="1400"/>
              <a:buChar char="■"/>
              <a:defRPr>
                <a:solidFill>
                  <a:schemeClr val="dk1"/>
                </a:solidFill>
              </a:defRPr>
            </a:lvl3pPr>
            <a:lvl4pPr marL="1828800" lvl="3" indent="-317500">
              <a:spcBef>
                <a:spcPts val="0"/>
              </a:spcBef>
              <a:spcAft>
                <a:spcPts val="0"/>
              </a:spcAft>
              <a:buClr>
                <a:schemeClr val="dk1"/>
              </a:buClr>
              <a:buSzPts val="1400"/>
              <a:buChar char="●"/>
              <a:defRPr>
                <a:solidFill>
                  <a:schemeClr val="dk1"/>
                </a:solidFill>
              </a:defRPr>
            </a:lvl4pPr>
            <a:lvl5pPr marL="2286000" lvl="4" indent="-317500">
              <a:spcBef>
                <a:spcPts val="0"/>
              </a:spcBef>
              <a:spcAft>
                <a:spcPts val="0"/>
              </a:spcAft>
              <a:buClr>
                <a:schemeClr val="dk1"/>
              </a:buClr>
              <a:buSzPts val="1400"/>
              <a:buChar char="○"/>
              <a:defRPr>
                <a:solidFill>
                  <a:schemeClr val="dk1"/>
                </a:solidFill>
              </a:defRPr>
            </a:lvl5pPr>
            <a:lvl6pPr marL="2743200" lvl="5" indent="-317500">
              <a:spcBef>
                <a:spcPts val="0"/>
              </a:spcBef>
              <a:spcAft>
                <a:spcPts val="0"/>
              </a:spcAft>
              <a:buClr>
                <a:schemeClr val="dk1"/>
              </a:buClr>
              <a:buSzPts val="1400"/>
              <a:buChar char="■"/>
              <a:defRPr>
                <a:solidFill>
                  <a:schemeClr val="dk1"/>
                </a:solidFill>
              </a:defRPr>
            </a:lvl6pPr>
            <a:lvl7pPr marL="3200400" lvl="6" indent="-317500">
              <a:spcBef>
                <a:spcPts val="0"/>
              </a:spcBef>
              <a:spcAft>
                <a:spcPts val="0"/>
              </a:spcAft>
              <a:buClr>
                <a:schemeClr val="dk1"/>
              </a:buClr>
              <a:buSzPts val="1400"/>
              <a:buChar char="●"/>
              <a:defRPr>
                <a:solidFill>
                  <a:schemeClr val="dk1"/>
                </a:solidFill>
              </a:defRPr>
            </a:lvl7pPr>
            <a:lvl8pPr marL="3657600" lvl="7" indent="-317500">
              <a:spcBef>
                <a:spcPts val="0"/>
              </a:spcBef>
              <a:spcAft>
                <a:spcPts val="0"/>
              </a:spcAft>
              <a:buClr>
                <a:schemeClr val="dk1"/>
              </a:buClr>
              <a:buSzPts val="1400"/>
              <a:buChar char="○"/>
              <a:defRPr>
                <a:solidFill>
                  <a:schemeClr val="dk1"/>
                </a:solidFill>
              </a:defRPr>
            </a:lvl8pPr>
            <a:lvl9pPr marL="4114800" lvl="8" indent="-317500">
              <a:spcBef>
                <a:spcPts val="0"/>
              </a:spcBef>
              <a:spcAft>
                <a:spcPts val="0"/>
              </a:spcAft>
              <a:buClr>
                <a:schemeClr val="dk1"/>
              </a:buClr>
              <a:buSzPts val="1400"/>
              <a:buChar char="■"/>
              <a:defRPr>
                <a:solidFill>
                  <a:schemeClr val="dk1"/>
                </a:solidFill>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dark-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lt2"/>
              </a:buClr>
              <a:buSzPts val="1800"/>
              <a:buChar char="●"/>
              <a:defRPr sz="1800">
                <a:solidFill>
                  <a:schemeClr val="lt2"/>
                </a:solidFill>
              </a:defRPr>
            </a:lvl1pPr>
            <a:lvl2pPr marL="914400" lvl="1" indent="-317500">
              <a:lnSpc>
                <a:spcPct val="115000"/>
              </a:lnSpc>
              <a:spcBef>
                <a:spcPts val="0"/>
              </a:spcBef>
              <a:spcAft>
                <a:spcPts val="0"/>
              </a:spcAft>
              <a:buClr>
                <a:schemeClr val="lt2"/>
              </a:buClr>
              <a:buSzPts val="1400"/>
              <a:buChar char="○"/>
              <a:defRPr>
                <a:solidFill>
                  <a:schemeClr val="lt2"/>
                </a:solidFill>
              </a:defRPr>
            </a:lvl2pPr>
            <a:lvl3pPr marL="1371600" lvl="2" indent="-317500">
              <a:lnSpc>
                <a:spcPct val="115000"/>
              </a:lnSpc>
              <a:spcBef>
                <a:spcPts val="0"/>
              </a:spcBef>
              <a:spcAft>
                <a:spcPts val="0"/>
              </a:spcAft>
              <a:buClr>
                <a:schemeClr val="lt2"/>
              </a:buClr>
              <a:buSzPts val="1400"/>
              <a:buChar char="■"/>
              <a:defRPr>
                <a:solidFill>
                  <a:schemeClr val="lt2"/>
                </a:solidFill>
              </a:defRPr>
            </a:lvl3pPr>
            <a:lvl4pPr marL="1828800" lvl="3" indent="-317500">
              <a:lnSpc>
                <a:spcPct val="115000"/>
              </a:lnSpc>
              <a:spcBef>
                <a:spcPts val="0"/>
              </a:spcBef>
              <a:spcAft>
                <a:spcPts val="0"/>
              </a:spcAft>
              <a:buClr>
                <a:schemeClr val="lt2"/>
              </a:buClr>
              <a:buSzPts val="1400"/>
              <a:buChar char="●"/>
              <a:defRPr>
                <a:solidFill>
                  <a:schemeClr val="lt2"/>
                </a:solidFill>
              </a:defRPr>
            </a:lvl4pPr>
            <a:lvl5pPr marL="2286000" lvl="4" indent="-317500">
              <a:lnSpc>
                <a:spcPct val="115000"/>
              </a:lnSpc>
              <a:spcBef>
                <a:spcPts val="0"/>
              </a:spcBef>
              <a:spcAft>
                <a:spcPts val="0"/>
              </a:spcAft>
              <a:buClr>
                <a:schemeClr val="lt2"/>
              </a:buClr>
              <a:buSzPts val="1400"/>
              <a:buChar char="○"/>
              <a:defRPr>
                <a:solidFill>
                  <a:schemeClr val="lt2"/>
                </a:solidFill>
              </a:defRPr>
            </a:lvl5pPr>
            <a:lvl6pPr marL="2743200" lvl="5" indent="-317500">
              <a:lnSpc>
                <a:spcPct val="115000"/>
              </a:lnSpc>
              <a:spcBef>
                <a:spcPts val="0"/>
              </a:spcBef>
              <a:spcAft>
                <a:spcPts val="0"/>
              </a:spcAft>
              <a:buClr>
                <a:schemeClr val="lt2"/>
              </a:buClr>
              <a:buSzPts val="1400"/>
              <a:buChar char="■"/>
              <a:defRPr>
                <a:solidFill>
                  <a:schemeClr val="lt2"/>
                </a:solidFill>
              </a:defRPr>
            </a:lvl6pPr>
            <a:lvl7pPr marL="3200400" lvl="6" indent="-317500">
              <a:lnSpc>
                <a:spcPct val="115000"/>
              </a:lnSpc>
              <a:spcBef>
                <a:spcPts val="0"/>
              </a:spcBef>
              <a:spcAft>
                <a:spcPts val="0"/>
              </a:spcAft>
              <a:buClr>
                <a:schemeClr val="lt2"/>
              </a:buClr>
              <a:buSzPts val="1400"/>
              <a:buChar char="●"/>
              <a:defRPr>
                <a:solidFill>
                  <a:schemeClr val="lt2"/>
                </a:solidFill>
              </a:defRPr>
            </a:lvl7pPr>
            <a:lvl8pPr marL="3657600" lvl="7" indent="-317500">
              <a:lnSpc>
                <a:spcPct val="115000"/>
              </a:lnSpc>
              <a:spcBef>
                <a:spcPts val="0"/>
              </a:spcBef>
              <a:spcAft>
                <a:spcPts val="0"/>
              </a:spcAft>
              <a:buClr>
                <a:schemeClr val="lt2"/>
              </a:buClr>
              <a:buSzPts val="1400"/>
              <a:buChar char="○"/>
              <a:defRPr>
                <a:solidFill>
                  <a:schemeClr val="lt2"/>
                </a:solidFill>
              </a:defRPr>
            </a:lvl8pPr>
            <a:lvl9pPr marL="4114800" lvl="8" indent="-317500">
              <a:lnSpc>
                <a:spcPct val="115000"/>
              </a:lnSpc>
              <a:spcBef>
                <a:spcPts val="0"/>
              </a:spcBef>
              <a:spcAft>
                <a:spcPts val="0"/>
              </a:spcAft>
              <a:buClr>
                <a:schemeClr val="lt2"/>
              </a:buClr>
              <a:buSzPts val="1400"/>
              <a:buChar char="■"/>
              <a:defRPr>
                <a:solidFill>
                  <a:schemeClr val="lt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hyperlink" Target="https://www.youtube.com/watch?v=SieNfciN274" TargetMode="External"/><Relationship Id="rId4" Type="http://schemas.openxmlformats.org/officeDocument/2006/relationships/hyperlink" Target="https://www.youtube.com/watch?v=_3Rii8wfHYY"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59"/>
        <p:cNvGrpSpPr/>
        <p:nvPr/>
      </p:nvGrpSpPr>
      <p:grpSpPr>
        <a:xfrm>
          <a:off x="0" y="0"/>
          <a:ext cx="0" cy="0"/>
          <a:chOff x="0" y="0"/>
          <a:chExt cx="0" cy="0"/>
        </a:xfrm>
      </p:grpSpPr>
      <p:sp>
        <p:nvSpPr>
          <p:cNvPr id="60" name="Google Shape;60;p14"/>
          <p:cNvSpPr/>
          <p:nvPr/>
        </p:nvSpPr>
        <p:spPr>
          <a:xfrm>
            <a:off x="0" y="0"/>
            <a:ext cx="9144000" cy="5143499"/>
          </a:xfrm>
          <a:prstGeom prst="rect">
            <a:avLst/>
          </a:prstGeom>
          <a:solidFill>
            <a:srgbClr val="000000"/>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pic>
        <p:nvPicPr>
          <p:cNvPr id="61" name="Google Shape;61;p14" descr="A picture containing indoor, person, window&#10;&#10;Description automatically generated"/>
          <p:cNvPicPr preferRelativeResize="0"/>
          <p:nvPr/>
        </p:nvPicPr>
        <p:blipFill rotWithShape="1">
          <a:blip r:embed="rId3">
            <a:alphaModFix amt="50000"/>
          </a:blip>
          <a:srcRect t="11417"/>
          <a:stretch/>
        </p:blipFill>
        <p:spPr>
          <a:xfrm>
            <a:off x="15" y="1"/>
            <a:ext cx="9143985" cy="5143499"/>
          </a:xfrm>
          <a:prstGeom prst="rect">
            <a:avLst/>
          </a:prstGeom>
          <a:noFill/>
          <a:ln>
            <a:noFill/>
          </a:ln>
        </p:spPr>
      </p:pic>
      <p:sp>
        <p:nvSpPr>
          <p:cNvPr id="62" name="Google Shape;62;p14"/>
          <p:cNvSpPr txBox="1">
            <a:spLocks noGrp="1"/>
          </p:cNvSpPr>
          <p:nvPr>
            <p:ph type="ctrTitle"/>
          </p:nvPr>
        </p:nvSpPr>
        <p:spPr>
          <a:xfrm>
            <a:off x="1143000" y="841772"/>
            <a:ext cx="6858000" cy="2175389"/>
          </a:xfrm>
          <a:prstGeom prst="rect">
            <a:avLst/>
          </a:prstGeom>
          <a:noFill/>
          <a:ln>
            <a:noFill/>
          </a:ln>
        </p:spPr>
        <p:txBody>
          <a:bodyPr spcFirstLastPara="1" wrap="square" lIns="68575" tIns="34275" rIns="68575" bIns="34275" anchor="b" anchorCtr="0">
            <a:normAutofit/>
          </a:bodyPr>
          <a:lstStyle/>
          <a:p>
            <a:pPr marL="0" lvl="0" indent="0" algn="ctr" rtl="0">
              <a:lnSpc>
                <a:spcPct val="90000"/>
              </a:lnSpc>
              <a:spcBef>
                <a:spcPts val="0"/>
              </a:spcBef>
              <a:spcAft>
                <a:spcPts val="0"/>
              </a:spcAft>
              <a:buClr>
                <a:srgbClr val="FFFFFF"/>
              </a:buClr>
              <a:buSzPts val="4500"/>
              <a:buFont typeface="Calibri"/>
              <a:buNone/>
            </a:pPr>
            <a:r>
              <a:rPr lang="en" b="1">
                <a:solidFill>
                  <a:srgbClr val="FFFFFF"/>
                </a:solidFill>
                <a:latin typeface="Calibri"/>
                <a:ea typeface="Calibri"/>
                <a:cs typeface="Calibri"/>
                <a:sym typeface="Calibri"/>
              </a:rPr>
              <a:t>Interviews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62"/>
                                        </p:tgtEl>
                                        <p:attrNameLst>
                                          <p:attrName>style.visibility</p:attrName>
                                        </p:attrNameLst>
                                      </p:cBhvr>
                                      <p:to>
                                        <p:strVal val="visible"/>
                                      </p:to>
                                    </p:set>
                                    <p:animEffect transition="in" filter="fade">
                                      <p:cBhvr>
                                        <p:cTn id="7" dur="7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4"/>
        <p:cNvGrpSpPr/>
        <p:nvPr/>
      </p:nvGrpSpPr>
      <p:grpSpPr>
        <a:xfrm>
          <a:off x="0" y="0"/>
          <a:ext cx="0" cy="0"/>
          <a:chOff x="0" y="0"/>
          <a:chExt cx="0" cy="0"/>
        </a:xfrm>
      </p:grpSpPr>
      <p:sp>
        <p:nvSpPr>
          <p:cNvPr id="135" name="Google Shape;135;p23"/>
          <p:cNvSpPr/>
          <p:nvPr/>
        </p:nvSpPr>
        <p:spPr>
          <a:xfrm>
            <a:off x="0" y="0"/>
            <a:ext cx="9141714" cy="51435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136" name="Google Shape;136;p23"/>
          <p:cNvSpPr txBox="1">
            <a:spLocks noGrp="1"/>
          </p:cNvSpPr>
          <p:nvPr>
            <p:ph type="title"/>
          </p:nvPr>
        </p:nvSpPr>
        <p:spPr>
          <a:xfrm>
            <a:off x="429370" y="178904"/>
            <a:ext cx="8263890" cy="1075811"/>
          </a:xfrm>
          <a:prstGeom prst="rect">
            <a:avLst/>
          </a:prstGeom>
          <a:noFill/>
          <a:ln>
            <a:noFill/>
          </a:ln>
        </p:spPr>
        <p:txBody>
          <a:bodyPr spcFirstLastPara="1" wrap="square" lIns="68575" tIns="34275" rIns="68575" bIns="34275" anchor="b" anchorCtr="0">
            <a:normAutofit/>
          </a:bodyPr>
          <a:lstStyle/>
          <a:p>
            <a:pPr marL="0" lvl="0" indent="0" algn="l" rtl="0">
              <a:lnSpc>
                <a:spcPct val="90000"/>
              </a:lnSpc>
              <a:spcBef>
                <a:spcPts val="0"/>
              </a:spcBef>
              <a:spcAft>
                <a:spcPts val="0"/>
              </a:spcAft>
              <a:buClr>
                <a:schemeClr val="dk1"/>
              </a:buClr>
              <a:buSzPts val="4100"/>
              <a:buFont typeface="Calibri"/>
              <a:buNone/>
            </a:pPr>
            <a:r>
              <a:rPr lang="en" sz="4100"/>
              <a:t>During Your Interview</a:t>
            </a:r>
            <a:endParaRPr/>
          </a:p>
        </p:txBody>
      </p:sp>
      <p:sp>
        <p:nvSpPr>
          <p:cNvPr id="137" name="Google Shape;137;p23"/>
          <p:cNvSpPr/>
          <p:nvPr/>
        </p:nvSpPr>
        <p:spPr>
          <a:xfrm>
            <a:off x="429370" y="1261158"/>
            <a:ext cx="8229600" cy="13716"/>
          </a:xfrm>
          <a:custGeom>
            <a:avLst/>
            <a:gdLst/>
            <a:ahLst/>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4901"/>
            </a:schemeClr>
          </a:solidFill>
          <a:ln w="44450" cap="rnd" cmpd="sng">
            <a:solidFill>
              <a:schemeClr val="accent2">
                <a:alpha val="74901"/>
              </a:schemeClr>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138" name="Google Shape;138;p23"/>
          <p:cNvSpPr txBox="1">
            <a:spLocks noGrp="1"/>
          </p:cNvSpPr>
          <p:nvPr>
            <p:ph type="body" idx="1"/>
          </p:nvPr>
        </p:nvSpPr>
        <p:spPr>
          <a:xfrm>
            <a:off x="261525" y="1394850"/>
            <a:ext cx="5375700" cy="3569700"/>
          </a:xfrm>
          <a:prstGeom prst="rect">
            <a:avLst/>
          </a:prstGeom>
          <a:noFill/>
          <a:ln>
            <a:noFill/>
          </a:ln>
        </p:spPr>
        <p:txBody>
          <a:bodyPr spcFirstLastPara="1" wrap="square" lIns="68575" tIns="34275" rIns="68575" bIns="34275" anchor="t" anchorCtr="0">
            <a:normAutofit fontScale="55000" lnSpcReduction="10000"/>
          </a:bodyPr>
          <a:lstStyle/>
          <a:p>
            <a:pPr marL="177800" lvl="0" indent="-194042" algn="l" rtl="0">
              <a:lnSpc>
                <a:spcPct val="90000"/>
              </a:lnSpc>
              <a:spcBef>
                <a:spcPts val="0"/>
              </a:spcBef>
              <a:spcAft>
                <a:spcPts val="0"/>
              </a:spcAft>
              <a:buClr>
                <a:schemeClr val="dk1"/>
              </a:buClr>
              <a:buSzPct val="100000"/>
              <a:buChar char="●"/>
            </a:pPr>
            <a:r>
              <a:rPr lang="en" sz="3374">
                <a:solidFill>
                  <a:schemeClr val="dk1"/>
                </a:solidFill>
              </a:rPr>
              <a:t>Response in a positive way when answering questions about your weakness</a:t>
            </a:r>
            <a:endParaRPr sz="3374">
              <a:solidFill>
                <a:schemeClr val="dk1"/>
              </a:solidFill>
            </a:endParaRPr>
          </a:p>
          <a:p>
            <a:pPr marL="520700" lvl="1" indent="-181342" algn="l" rtl="0">
              <a:lnSpc>
                <a:spcPct val="90000"/>
              </a:lnSpc>
              <a:spcBef>
                <a:spcPts val="400"/>
              </a:spcBef>
              <a:spcAft>
                <a:spcPts val="0"/>
              </a:spcAft>
              <a:buClr>
                <a:schemeClr val="dk1"/>
              </a:buClr>
              <a:buSzPct val="100000"/>
              <a:buChar char="○"/>
            </a:pPr>
            <a:r>
              <a:rPr lang="en" sz="3010">
                <a:solidFill>
                  <a:schemeClr val="dk1"/>
                </a:solidFill>
              </a:rPr>
              <a:t>Tell them how you are working on your weakness</a:t>
            </a:r>
            <a:endParaRPr sz="3010">
              <a:solidFill>
                <a:schemeClr val="dk1"/>
              </a:solidFill>
            </a:endParaRPr>
          </a:p>
          <a:p>
            <a:pPr marL="177800" lvl="0" indent="-194042" algn="l" rtl="0">
              <a:lnSpc>
                <a:spcPct val="90000"/>
              </a:lnSpc>
              <a:spcBef>
                <a:spcPts val="800"/>
              </a:spcBef>
              <a:spcAft>
                <a:spcPts val="0"/>
              </a:spcAft>
              <a:buClr>
                <a:schemeClr val="dk1"/>
              </a:buClr>
              <a:buSzPct val="100000"/>
              <a:buChar char="●"/>
            </a:pPr>
            <a:r>
              <a:rPr lang="en" sz="3374">
                <a:solidFill>
                  <a:schemeClr val="dk1"/>
                </a:solidFill>
              </a:rPr>
              <a:t>Use positive nonverbal communication</a:t>
            </a:r>
            <a:endParaRPr sz="3374">
              <a:solidFill>
                <a:schemeClr val="dk1"/>
              </a:solidFill>
            </a:endParaRPr>
          </a:p>
          <a:p>
            <a:pPr marL="520700" lvl="1" indent="-181342" algn="l" rtl="0">
              <a:lnSpc>
                <a:spcPct val="90000"/>
              </a:lnSpc>
              <a:spcBef>
                <a:spcPts val="400"/>
              </a:spcBef>
              <a:spcAft>
                <a:spcPts val="0"/>
              </a:spcAft>
              <a:buClr>
                <a:schemeClr val="dk1"/>
              </a:buClr>
              <a:buSzPct val="100000"/>
              <a:buChar char="○"/>
            </a:pPr>
            <a:r>
              <a:rPr lang="en" sz="3010">
                <a:solidFill>
                  <a:schemeClr val="dk1"/>
                </a:solidFill>
              </a:rPr>
              <a:t>Sit up and lean forward</a:t>
            </a:r>
            <a:endParaRPr sz="3010">
              <a:solidFill>
                <a:schemeClr val="dk1"/>
              </a:solidFill>
            </a:endParaRPr>
          </a:p>
          <a:p>
            <a:pPr marL="520700" lvl="1" indent="-181342" algn="l" rtl="0">
              <a:lnSpc>
                <a:spcPct val="90000"/>
              </a:lnSpc>
              <a:spcBef>
                <a:spcPts val="400"/>
              </a:spcBef>
              <a:spcAft>
                <a:spcPts val="0"/>
              </a:spcAft>
              <a:buClr>
                <a:schemeClr val="dk1"/>
              </a:buClr>
              <a:buSzPct val="100000"/>
              <a:buChar char="○"/>
            </a:pPr>
            <a:r>
              <a:rPr lang="en" sz="3010">
                <a:solidFill>
                  <a:schemeClr val="dk1"/>
                </a:solidFill>
              </a:rPr>
              <a:t>Make eye contact and smile</a:t>
            </a:r>
            <a:endParaRPr sz="3010">
              <a:solidFill>
                <a:schemeClr val="dk1"/>
              </a:solidFill>
            </a:endParaRPr>
          </a:p>
          <a:p>
            <a:pPr marL="520700" lvl="1" indent="-181342" algn="l" rtl="0">
              <a:lnSpc>
                <a:spcPct val="90000"/>
              </a:lnSpc>
              <a:spcBef>
                <a:spcPts val="400"/>
              </a:spcBef>
              <a:spcAft>
                <a:spcPts val="0"/>
              </a:spcAft>
              <a:buClr>
                <a:schemeClr val="dk1"/>
              </a:buClr>
              <a:buSzPct val="100000"/>
              <a:buChar char="○"/>
            </a:pPr>
            <a:r>
              <a:rPr lang="en" sz="3010">
                <a:solidFill>
                  <a:schemeClr val="dk1"/>
                </a:solidFill>
              </a:rPr>
              <a:t>Avoid crossed arms or legs</a:t>
            </a:r>
            <a:endParaRPr sz="3010">
              <a:solidFill>
                <a:schemeClr val="dk1"/>
              </a:solidFill>
            </a:endParaRPr>
          </a:p>
          <a:p>
            <a:pPr marL="520700" lvl="1" indent="-181342" algn="l" rtl="0">
              <a:lnSpc>
                <a:spcPct val="90000"/>
              </a:lnSpc>
              <a:spcBef>
                <a:spcPts val="400"/>
              </a:spcBef>
              <a:spcAft>
                <a:spcPts val="0"/>
              </a:spcAft>
              <a:buClr>
                <a:schemeClr val="dk1"/>
              </a:buClr>
              <a:buSzPct val="100000"/>
              <a:buChar char="○"/>
            </a:pPr>
            <a:r>
              <a:rPr lang="en" sz="3010">
                <a:solidFill>
                  <a:schemeClr val="dk1"/>
                </a:solidFill>
              </a:rPr>
              <a:t>Use head nods and attentive facial expressions</a:t>
            </a:r>
            <a:endParaRPr sz="3010">
              <a:solidFill>
                <a:schemeClr val="dk1"/>
              </a:solidFill>
            </a:endParaRPr>
          </a:p>
          <a:p>
            <a:pPr marL="177800" lvl="0" indent="-194042" algn="l" rtl="0">
              <a:lnSpc>
                <a:spcPct val="90000"/>
              </a:lnSpc>
              <a:spcBef>
                <a:spcPts val="800"/>
              </a:spcBef>
              <a:spcAft>
                <a:spcPts val="0"/>
              </a:spcAft>
              <a:buClr>
                <a:schemeClr val="dk1"/>
              </a:buClr>
              <a:buSzPct val="100000"/>
              <a:buChar char="●"/>
            </a:pPr>
            <a:r>
              <a:rPr lang="en" sz="3374">
                <a:solidFill>
                  <a:schemeClr val="dk1"/>
                </a:solidFill>
              </a:rPr>
              <a:t>Ask questions and show interest in the company</a:t>
            </a:r>
            <a:endParaRPr sz="3374">
              <a:solidFill>
                <a:schemeClr val="dk1"/>
              </a:solidFill>
            </a:endParaRPr>
          </a:p>
          <a:p>
            <a:pPr marL="177800" lvl="0" indent="-194042" algn="l" rtl="0">
              <a:lnSpc>
                <a:spcPct val="90000"/>
              </a:lnSpc>
              <a:spcBef>
                <a:spcPts val="800"/>
              </a:spcBef>
              <a:spcAft>
                <a:spcPts val="0"/>
              </a:spcAft>
              <a:buClr>
                <a:schemeClr val="dk1"/>
              </a:buClr>
              <a:buSzPct val="100000"/>
              <a:buChar char="●"/>
            </a:pPr>
            <a:r>
              <a:rPr lang="en" sz="3374">
                <a:solidFill>
                  <a:schemeClr val="dk1"/>
                </a:solidFill>
              </a:rPr>
              <a:t>Avoid questions about salary, benefits, or vacation</a:t>
            </a:r>
            <a:endParaRPr sz="3374">
              <a:solidFill>
                <a:schemeClr val="dk1"/>
              </a:solidFill>
            </a:endParaRPr>
          </a:p>
          <a:p>
            <a:pPr marL="177800" lvl="0" indent="-194042" algn="l" rtl="0">
              <a:lnSpc>
                <a:spcPct val="90000"/>
              </a:lnSpc>
              <a:spcBef>
                <a:spcPts val="800"/>
              </a:spcBef>
              <a:spcAft>
                <a:spcPts val="0"/>
              </a:spcAft>
              <a:buClr>
                <a:schemeClr val="dk1"/>
              </a:buClr>
              <a:buSzPct val="100000"/>
              <a:buChar char="●"/>
            </a:pPr>
            <a:r>
              <a:rPr lang="en" sz="3374">
                <a:solidFill>
                  <a:schemeClr val="dk1"/>
                </a:solidFill>
              </a:rPr>
              <a:t>Express thanks and find out when a decision will be made</a:t>
            </a:r>
            <a:endParaRPr sz="1681"/>
          </a:p>
        </p:txBody>
      </p:sp>
      <p:pic>
        <p:nvPicPr>
          <p:cNvPr id="139" name="Google Shape;139;p23" descr="Two people sitting at a table looking at a book&#10;&#10;Description automatically generated with medium confidence"/>
          <p:cNvPicPr preferRelativeResize="0"/>
          <p:nvPr/>
        </p:nvPicPr>
        <p:blipFill rotWithShape="1">
          <a:blip r:embed="rId3">
            <a:alphaModFix/>
          </a:blip>
          <a:srcRect l="17770" r="18974" b="-1"/>
          <a:stretch/>
        </p:blipFill>
        <p:spPr>
          <a:xfrm>
            <a:off x="5756743" y="1570482"/>
            <a:ext cx="2955798" cy="307238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3"/>
        <p:cNvGrpSpPr/>
        <p:nvPr/>
      </p:nvGrpSpPr>
      <p:grpSpPr>
        <a:xfrm>
          <a:off x="0" y="0"/>
          <a:ext cx="0" cy="0"/>
          <a:chOff x="0" y="0"/>
          <a:chExt cx="0" cy="0"/>
        </a:xfrm>
      </p:grpSpPr>
      <p:sp>
        <p:nvSpPr>
          <p:cNvPr id="144" name="Google Shape;144;p24"/>
          <p:cNvSpPr/>
          <p:nvPr/>
        </p:nvSpPr>
        <p:spPr>
          <a:xfrm>
            <a:off x="0" y="0"/>
            <a:ext cx="9141714" cy="51435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145" name="Google Shape;145;p24"/>
          <p:cNvSpPr txBox="1">
            <a:spLocks noGrp="1"/>
          </p:cNvSpPr>
          <p:nvPr>
            <p:ph type="title"/>
          </p:nvPr>
        </p:nvSpPr>
        <p:spPr>
          <a:xfrm>
            <a:off x="480060" y="244027"/>
            <a:ext cx="3276452" cy="1467631"/>
          </a:xfrm>
          <a:prstGeom prst="rect">
            <a:avLst/>
          </a:prstGeom>
          <a:noFill/>
          <a:ln>
            <a:noFill/>
          </a:ln>
        </p:spPr>
        <p:txBody>
          <a:bodyPr spcFirstLastPara="1" wrap="square" lIns="68575" tIns="34275" rIns="68575" bIns="34275" anchor="b" anchorCtr="0">
            <a:normAutofit/>
          </a:bodyPr>
          <a:lstStyle/>
          <a:p>
            <a:pPr marL="0" lvl="0" indent="0" algn="l" rtl="0">
              <a:lnSpc>
                <a:spcPct val="90000"/>
              </a:lnSpc>
              <a:spcBef>
                <a:spcPts val="0"/>
              </a:spcBef>
              <a:spcAft>
                <a:spcPts val="0"/>
              </a:spcAft>
              <a:buClr>
                <a:schemeClr val="dk1"/>
              </a:buClr>
              <a:buSzPts val="4100"/>
              <a:buFont typeface="Calibri"/>
              <a:buNone/>
            </a:pPr>
            <a:r>
              <a:rPr lang="en" sz="4100"/>
              <a:t>Follow-Up</a:t>
            </a:r>
            <a:endParaRPr/>
          </a:p>
        </p:txBody>
      </p:sp>
      <p:sp>
        <p:nvSpPr>
          <p:cNvPr id="146" name="Google Shape;146;p24"/>
          <p:cNvSpPr/>
          <p:nvPr/>
        </p:nvSpPr>
        <p:spPr>
          <a:xfrm>
            <a:off x="480060" y="1940246"/>
            <a:ext cx="2606040" cy="13716"/>
          </a:xfrm>
          <a:custGeom>
            <a:avLst/>
            <a:gdLst/>
            <a:ahLst/>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cmpd="sng">
            <a:solidFill>
              <a:schemeClr val="accent2"/>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147" name="Google Shape;147;p24"/>
          <p:cNvSpPr txBox="1">
            <a:spLocks noGrp="1"/>
          </p:cNvSpPr>
          <p:nvPr>
            <p:ph type="body" idx="1"/>
          </p:nvPr>
        </p:nvSpPr>
        <p:spPr>
          <a:xfrm>
            <a:off x="154858" y="2154674"/>
            <a:ext cx="3827774" cy="2744799"/>
          </a:xfrm>
          <a:prstGeom prst="rect">
            <a:avLst/>
          </a:prstGeom>
          <a:noFill/>
          <a:ln>
            <a:noFill/>
          </a:ln>
        </p:spPr>
        <p:txBody>
          <a:bodyPr spcFirstLastPara="1" wrap="square" lIns="68575" tIns="34275" rIns="68575" bIns="34275" anchor="t" anchorCtr="0">
            <a:normAutofit fontScale="85000" lnSpcReduction="20000"/>
          </a:bodyPr>
          <a:lstStyle/>
          <a:p>
            <a:pPr marL="177800" lvl="0" indent="-192404" algn="l" rtl="0">
              <a:lnSpc>
                <a:spcPct val="90000"/>
              </a:lnSpc>
              <a:spcBef>
                <a:spcPts val="0"/>
              </a:spcBef>
              <a:spcAft>
                <a:spcPts val="0"/>
              </a:spcAft>
              <a:buClr>
                <a:schemeClr val="dk1"/>
              </a:buClr>
              <a:buSzPct val="100000"/>
              <a:buChar char="●"/>
            </a:pPr>
            <a:r>
              <a:rPr lang="en" sz="2152">
                <a:solidFill>
                  <a:schemeClr val="dk1"/>
                </a:solidFill>
              </a:rPr>
              <a:t>Write a thank you letter</a:t>
            </a:r>
            <a:endParaRPr sz="2152">
              <a:solidFill>
                <a:schemeClr val="dk1"/>
              </a:solidFill>
            </a:endParaRPr>
          </a:p>
          <a:p>
            <a:pPr marL="520700" lvl="1" indent="-168395" algn="l" rtl="0">
              <a:lnSpc>
                <a:spcPct val="90000"/>
              </a:lnSpc>
              <a:spcBef>
                <a:spcPts val="400"/>
              </a:spcBef>
              <a:spcAft>
                <a:spcPts val="0"/>
              </a:spcAft>
              <a:buClr>
                <a:schemeClr val="dk1"/>
              </a:buClr>
              <a:buSzPct val="100000"/>
              <a:buChar char="○"/>
            </a:pPr>
            <a:r>
              <a:rPr lang="en" sz="1708">
                <a:solidFill>
                  <a:schemeClr val="dk1"/>
                </a:solidFill>
              </a:rPr>
              <a:t>Provides another contact with employers</a:t>
            </a:r>
            <a:endParaRPr sz="1708">
              <a:solidFill>
                <a:schemeClr val="dk1"/>
              </a:solidFill>
            </a:endParaRPr>
          </a:p>
          <a:p>
            <a:pPr marL="520700" lvl="1" indent="-168395" algn="l" rtl="0">
              <a:lnSpc>
                <a:spcPct val="90000"/>
              </a:lnSpc>
              <a:spcBef>
                <a:spcPts val="400"/>
              </a:spcBef>
              <a:spcAft>
                <a:spcPts val="0"/>
              </a:spcAft>
              <a:buClr>
                <a:schemeClr val="dk1"/>
              </a:buClr>
              <a:buSzPct val="100000"/>
              <a:buChar char="○"/>
            </a:pPr>
            <a:r>
              <a:rPr lang="en" sz="1708">
                <a:solidFill>
                  <a:schemeClr val="dk1"/>
                </a:solidFill>
              </a:rPr>
              <a:t>Sets you apart from other interviewees</a:t>
            </a:r>
            <a:endParaRPr sz="1708">
              <a:solidFill>
                <a:schemeClr val="dk1"/>
              </a:solidFill>
            </a:endParaRPr>
          </a:p>
          <a:p>
            <a:pPr marL="520700" lvl="1" indent="-168395" algn="l" rtl="0">
              <a:lnSpc>
                <a:spcPct val="90000"/>
              </a:lnSpc>
              <a:spcBef>
                <a:spcPts val="400"/>
              </a:spcBef>
              <a:spcAft>
                <a:spcPts val="0"/>
              </a:spcAft>
              <a:buClr>
                <a:schemeClr val="dk1"/>
              </a:buClr>
              <a:buSzPct val="100000"/>
              <a:buChar char="○"/>
            </a:pPr>
            <a:r>
              <a:rPr lang="en" sz="1708">
                <a:solidFill>
                  <a:schemeClr val="dk1"/>
                </a:solidFill>
              </a:rPr>
              <a:t>This should be done within 24 hours of the interview</a:t>
            </a:r>
            <a:endParaRPr sz="1708">
              <a:solidFill>
                <a:schemeClr val="dk1"/>
              </a:solidFill>
            </a:endParaRPr>
          </a:p>
          <a:p>
            <a:pPr marL="177800" lvl="0" indent="-189547" algn="l" rtl="0">
              <a:lnSpc>
                <a:spcPct val="90000"/>
              </a:lnSpc>
              <a:spcBef>
                <a:spcPts val="800"/>
              </a:spcBef>
              <a:spcAft>
                <a:spcPts val="0"/>
              </a:spcAft>
              <a:buClr>
                <a:schemeClr val="dk1"/>
              </a:buClr>
              <a:buSzPct val="100000"/>
              <a:buChar char="●"/>
            </a:pPr>
            <a:r>
              <a:rPr lang="en" sz="2100">
                <a:solidFill>
                  <a:schemeClr val="dk1"/>
                </a:solidFill>
              </a:rPr>
              <a:t>Follow-up letter should</a:t>
            </a:r>
            <a:endParaRPr sz="2100">
              <a:solidFill>
                <a:schemeClr val="dk1"/>
              </a:solidFill>
            </a:endParaRPr>
          </a:p>
          <a:p>
            <a:pPr marL="520700" lvl="1" indent="-189985" algn="l" rtl="0">
              <a:lnSpc>
                <a:spcPct val="90000"/>
              </a:lnSpc>
              <a:spcBef>
                <a:spcPts val="400"/>
              </a:spcBef>
              <a:spcAft>
                <a:spcPts val="0"/>
              </a:spcAft>
              <a:buClr>
                <a:schemeClr val="dk1"/>
              </a:buClr>
              <a:buSzPct val="123417"/>
              <a:buChar char="○"/>
            </a:pPr>
            <a:r>
              <a:rPr lang="en" sz="1708">
                <a:solidFill>
                  <a:schemeClr val="dk1"/>
                </a:solidFill>
              </a:rPr>
              <a:t>State your appreciation</a:t>
            </a:r>
            <a:endParaRPr sz="1708">
              <a:solidFill>
                <a:schemeClr val="dk1"/>
              </a:solidFill>
            </a:endParaRPr>
          </a:p>
          <a:p>
            <a:pPr marL="520700" lvl="1" indent="-189985" algn="l" rtl="0">
              <a:lnSpc>
                <a:spcPct val="90000"/>
              </a:lnSpc>
              <a:spcBef>
                <a:spcPts val="400"/>
              </a:spcBef>
              <a:spcAft>
                <a:spcPts val="0"/>
              </a:spcAft>
              <a:buClr>
                <a:schemeClr val="dk1"/>
              </a:buClr>
              <a:buSzPct val="123417"/>
              <a:buChar char="○"/>
            </a:pPr>
            <a:r>
              <a:rPr lang="en" sz="1708">
                <a:solidFill>
                  <a:schemeClr val="dk1"/>
                </a:solidFill>
              </a:rPr>
              <a:t>Explain what you liked about the position</a:t>
            </a:r>
            <a:endParaRPr sz="1708">
              <a:solidFill>
                <a:schemeClr val="dk1"/>
              </a:solidFill>
            </a:endParaRPr>
          </a:p>
          <a:p>
            <a:pPr marL="520700" lvl="1" indent="-189985" algn="l" rtl="0">
              <a:lnSpc>
                <a:spcPct val="90000"/>
              </a:lnSpc>
              <a:spcBef>
                <a:spcPts val="400"/>
              </a:spcBef>
              <a:spcAft>
                <a:spcPts val="0"/>
              </a:spcAft>
              <a:buClr>
                <a:schemeClr val="dk1"/>
              </a:buClr>
              <a:buSzPct val="123417"/>
              <a:buChar char="○"/>
            </a:pPr>
            <a:r>
              <a:rPr lang="en" sz="1708">
                <a:solidFill>
                  <a:schemeClr val="dk1"/>
                </a:solidFill>
              </a:rPr>
              <a:t>Sounds enthusiastic about working for the company.</a:t>
            </a:r>
            <a:endParaRPr sz="1408">
              <a:solidFill>
                <a:schemeClr val="dk1"/>
              </a:solidFill>
            </a:endParaRPr>
          </a:p>
        </p:txBody>
      </p:sp>
      <p:pic>
        <p:nvPicPr>
          <p:cNvPr id="148" name="Google Shape;148;p24" descr="A picture containing text, indoor&#10;&#10;Description automatically generated"/>
          <p:cNvPicPr preferRelativeResize="0"/>
          <p:nvPr/>
        </p:nvPicPr>
        <p:blipFill rotWithShape="1">
          <a:blip r:embed="rId3">
            <a:alphaModFix/>
          </a:blip>
          <a:srcRect l="22308" r="10990"/>
          <a:stretch/>
        </p:blipFill>
        <p:spPr>
          <a:xfrm>
            <a:off x="3983777" y="8"/>
            <a:ext cx="5159081" cy="5143492"/>
          </a:xfrm>
          <a:custGeom>
            <a:avLst/>
            <a:gdLst/>
            <a:ahLst/>
            <a:cxnLst/>
            <a:rect l="l" t="t" r="r" b="b"/>
            <a:pathLst>
              <a:path w="6878775" h="6858000" extrusionOk="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414141"/>
        </a:solidFill>
        <a:effectLst/>
      </p:bgPr>
    </p:bg>
    <p:spTree>
      <p:nvGrpSpPr>
        <p:cNvPr id="1" name="Shape 152"/>
        <p:cNvGrpSpPr/>
        <p:nvPr/>
      </p:nvGrpSpPr>
      <p:grpSpPr>
        <a:xfrm>
          <a:off x="0" y="0"/>
          <a:ext cx="0" cy="0"/>
          <a:chOff x="0" y="0"/>
          <a:chExt cx="0" cy="0"/>
        </a:xfrm>
      </p:grpSpPr>
      <p:pic>
        <p:nvPicPr>
          <p:cNvPr id="153" name="Google Shape;153;p25" descr="A group of people holding up signs&#10;&#10;Description automatically generated with medium confidence"/>
          <p:cNvPicPr preferRelativeResize="0"/>
          <p:nvPr/>
        </p:nvPicPr>
        <p:blipFill rotWithShape="1">
          <a:blip r:embed="rId3">
            <a:alphaModFix/>
          </a:blip>
          <a:srcRect t="16954" r="-1" b="-1"/>
          <a:stretch/>
        </p:blipFill>
        <p:spPr>
          <a:xfrm>
            <a:off x="15" y="8"/>
            <a:ext cx="9141699" cy="5143493"/>
          </a:xfrm>
          <a:prstGeom prst="rect">
            <a:avLst/>
          </a:prstGeom>
          <a:noFill/>
          <a:ln>
            <a:noFill/>
          </a:ln>
        </p:spPr>
      </p:pic>
      <p:sp>
        <p:nvSpPr>
          <p:cNvPr id="154" name="Google Shape;154;p25"/>
          <p:cNvSpPr/>
          <p:nvPr/>
        </p:nvSpPr>
        <p:spPr>
          <a:xfrm>
            <a:off x="0" y="3017857"/>
            <a:ext cx="8262707" cy="1696781"/>
          </a:xfrm>
          <a:custGeom>
            <a:avLst/>
            <a:gdLst/>
            <a:ahLst/>
            <a:cxnLst/>
            <a:rect l="l" t="t" r="r" b="b"/>
            <a:pathLst>
              <a:path w="11016943" h="2262375" extrusionOk="0">
                <a:moveTo>
                  <a:pt x="0" y="0"/>
                </a:moveTo>
                <a:lnTo>
                  <a:pt x="9969166" y="0"/>
                </a:lnTo>
                <a:lnTo>
                  <a:pt x="11016943" y="2262375"/>
                </a:lnTo>
                <a:lnTo>
                  <a:pt x="4942050" y="2262375"/>
                </a:lnTo>
                <a:lnTo>
                  <a:pt x="4582160" y="2262375"/>
                </a:lnTo>
                <a:lnTo>
                  <a:pt x="0" y="2262375"/>
                </a:lnTo>
                <a:close/>
              </a:path>
            </a:pathLst>
          </a:custGeom>
          <a:solidFill>
            <a:srgbClr val="262626">
              <a:alpha val="87843"/>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155" name="Google Shape;155;p25"/>
          <p:cNvSpPr txBox="1">
            <a:spLocks noGrp="1"/>
          </p:cNvSpPr>
          <p:nvPr>
            <p:ph type="title"/>
          </p:nvPr>
        </p:nvSpPr>
        <p:spPr>
          <a:xfrm>
            <a:off x="463546" y="3139312"/>
            <a:ext cx="6949328" cy="467127"/>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lt1"/>
              </a:buClr>
              <a:buSzPts val="3000"/>
              <a:buFont typeface="Calibri"/>
              <a:buNone/>
            </a:pPr>
            <a:r>
              <a:rPr lang="en" sz="3600"/>
              <a:t>Videos</a:t>
            </a:r>
            <a:endParaRPr sz="3600"/>
          </a:p>
        </p:txBody>
      </p:sp>
      <p:sp>
        <p:nvSpPr>
          <p:cNvPr id="156" name="Google Shape;156;p25"/>
          <p:cNvSpPr txBox="1">
            <a:spLocks noGrp="1"/>
          </p:cNvSpPr>
          <p:nvPr>
            <p:ph type="body" idx="1"/>
          </p:nvPr>
        </p:nvSpPr>
        <p:spPr>
          <a:xfrm>
            <a:off x="463547" y="3642691"/>
            <a:ext cx="7173771" cy="936930"/>
          </a:xfrm>
          <a:prstGeom prst="rect">
            <a:avLst/>
          </a:prstGeom>
          <a:noFill/>
          <a:ln>
            <a:noFill/>
          </a:ln>
        </p:spPr>
        <p:txBody>
          <a:bodyPr spcFirstLastPara="1" wrap="square" lIns="68575" tIns="34275" rIns="68575" bIns="34275" anchor="t" anchorCtr="0">
            <a:normAutofit/>
          </a:bodyPr>
          <a:lstStyle/>
          <a:p>
            <a:pPr marL="177800" lvl="0" indent="-184150" algn="l" rtl="0">
              <a:lnSpc>
                <a:spcPct val="90000"/>
              </a:lnSpc>
              <a:spcBef>
                <a:spcPts val="0"/>
              </a:spcBef>
              <a:spcAft>
                <a:spcPts val="0"/>
              </a:spcAft>
              <a:buClr>
                <a:schemeClr val="lt1"/>
              </a:buClr>
              <a:buSzPts val="2100"/>
              <a:buChar char="●"/>
            </a:pPr>
            <a:r>
              <a:rPr lang="en">
                <a:solidFill>
                  <a:schemeClr val="dk1"/>
                </a:solidFill>
              </a:rPr>
              <a:t>Bad Example –</a:t>
            </a:r>
            <a:r>
              <a:rPr lang="en"/>
              <a:t> </a:t>
            </a:r>
            <a:r>
              <a:rPr lang="en" u="sng">
                <a:solidFill>
                  <a:schemeClr val="hlink"/>
                </a:solidFill>
                <a:hlinkClick r:id="rId4"/>
              </a:rPr>
              <a:t>https://www.youtube.com/watch?v=_3Rii8wfHYY</a:t>
            </a:r>
            <a:r>
              <a:rPr lang="en"/>
              <a:t> </a:t>
            </a:r>
            <a:endParaRPr/>
          </a:p>
          <a:p>
            <a:pPr marL="177800" lvl="0" indent="-184150" algn="l" rtl="0">
              <a:lnSpc>
                <a:spcPct val="90000"/>
              </a:lnSpc>
              <a:spcBef>
                <a:spcPts val="800"/>
              </a:spcBef>
              <a:spcAft>
                <a:spcPts val="1200"/>
              </a:spcAft>
              <a:buClr>
                <a:schemeClr val="lt1"/>
              </a:buClr>
              <a:buSzPts val="2100"/>
              <a:buChar char="●"/>
            </a:pPr>
            <a:r>
              <a:rPr lang="en">
                <a:solidFill>
                  <a:schemeClr val="dk1"/>
                </a:solidFill>
              </a:rPr>
              <a:t>Good Example -</a:t>
            </a:r>
            <a:r>
              <a:rPr lang="en"/>
              <a:t> </a:t>
            </a:r>
            <a:r>
              <a:rPr lang="en" u="sng">
                <a:solidFill>
                  <a:schemeClr val="hlink"/>
                </a:solidFill>
                <a:hlinkClick r:id="rId5"/>
              </a:rPr>
              <a:t>https://www.youtube.com/watch?v=SieNfciN274</a:t>
            </a:r>
            <a:r>
              <a:rPr lang="en"/>
              <a:t>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60"/>
        <p:cNvGrpSpPr/>
        <p:nvPr/>
      </p:nvGrpSpPr>
      <p:grpSpPr>
        <a:xfrm>
          <a:off x="0" y="0"/>
          <a:ext cx="0" cy="0"/>
          <a:chOff x="0" y="0"/>
          <a:chExt cx="0" cy="0"/>
        </a:xfrm>
      </p:grpSpPr>
      <p:sp>
        <p:nvSpPr>
          <p:cNvPr id="161" name="Google Shape;161;p26"/>
          <p:cNvSpPr txBox="1">
            <a:spLocks noGrp="1"/>
          </p:cNvSpPr>
          <p:nvPr>
            <p:ph type="title"/>
          </p:nvPr>
        </p:nvSpPr>
        <p:spPr>
          <a:xfrm>
            <a:off x="628650" y="273844"/>
            <a:ext cx="7886700" cy="99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sz="3000"/>
              <a:t>TERMS OF USE</a:t>
            </a:r>
            <a:endParaRPr sz="3000"/>
          </a:p>
        </p:txBody>
      </p:sp>
      <p:sp>
        <p:nvSpPr>
          <p:cNvPr id="162" name="Google Shape;162;p26"/>
          <p:cNvSpPr txBox="1">
            <a:spLocks noGrp="1"/>
          </p:cNvSpPr>
          <p:nvPr>
            <p:ph type="body" idx="1"/>
          </p:nvPr>
        </p:nvSpPr>
        <p:spPr>
          <a:xfrm>
            <a:off x="628650" y="1369225"/>
            <a:ext cx="5100300" cy="3263400"/>
          </a:xfrm>
          <a:prstGeom prst="rect">
            <a:avLst/>
          </a:prstGeom>
        </p:spPr>
        <p:txBody>
          <a:bodyPr spcFirstLastPara="1" wrap="square" lIns="68575" tIns="34275" rIns="68575" bIns="34275" anchor="t" anchorCtr="0">
            <a:normAutofit fontScale="70000"/>
          </a:bodyPr>
          <a:lstStyle/>
          <a:p>
            <a:pPr marL="0" lvl="0" indent="0" algn="l" rtl="0">
              <a:lnSpc>
                <a:spcPct val="200000"/>
              </a:lnSpc>
              <a:spcBef>
                <a:spcPts val="0"/>
              </a:spcBef>
              <a:spcAft>
                <a:spcPts val="0"/>
              </a:spcAft>
              <a:buClr>
                <a:schemeClr val="dk1"/>
              </a:buClr>
              <a:buSzPct val="61111"/>
              <a:buFont typeface="Arial"/>
              <a:buNone/>
            </a:pPr>
            <a:r>
              <a:rPr lang="en" sz="1800">
                <a:solidFill>
                  <a:schemeClr val="dk1"/>
                </a:solidFill>
                <a:latin typeface="Arial"/>
                <a:ea typeface="Arial"/>
                <a:cs typeface="Arial"/>
                <a:sym typeface="Arial"/>
              </a:rPr>
              <a:t>•All slides in this product are copyrighted. You may not create anything to sell, or share based on this packet.</a:t>
            </a:r>
            <a:endParaRPr sz="1800">
              <a:solidFill>
                <a:schemeClr val="dk1"/>
              </a:solidFill>
              <a:latin typeface="Arial"/>
              <a:ea typeface="Arial"/>
              <a:cs typeface="Arial"/>
              <a:sym typeface="Arial"/>
            </a:endParaRPr>
          </a:p>
          <a:p>
            <a:pPr marL="0" lvl="0" indent="0" algn="l" rtl="0">
              <a:lnSpc>
                <a:spcPct val="200000"/>
              </a:lnSpc>
              <a:spcBef>
                <a:spcPts val="1200"/>
              </a:spcBef>
              <a:spcAft>
                <a:spcPts val="0"/>
              </a:spcAft>
              <a:buClr>
                <a:schemeClr val="dk1"/>
              </a:buClr>
              <a:buSzPct val="61111"/>
              <a:buFont typeface="Arial"/>
              <a:buNone/>
            </a:pPr>
            <a:r>
              <a:rPr lang="en" sz="1800">
                <a:solidFill>
                  <a:schemeClr val="dk1"/>
                </a:solidFill>
                <a:latin typeface="Arial"/>
                <a:ea typeface="Arial"/>
                <a:cs typeface="Arial"/>
                <a:sym typeface="Arial"/>
              </a:rPr>
              <a:t>•This packet is for one teacher use only. Do not share with colleagues. If they like the product, please send them to my TPT store. TPT is about educators supporting educators.</a:t>
            </a:r>
            <a:endParaRPr sz="1800">
              <a:solidFill>
                <a:schemeClr val="dk1"/>
              </a:solidFill>
              <a:latin typeface="Arial"/>
              <a:ea typeface="Arial"/>
              <a:cs typeface="Arial"/>
              <a:sym typeface="Arial"/>
            </a:endParaRPr>
          </a:p>
          <a:p>
            <a:pPr marL="0" lvl="0" indent="0" algn="l" rtl="0">
              <a:lnSpc>
                <a:spcPct val="200000"/>
              </a:lnSpc>
              <a:spcBef>
                <a:spcPts val="1200"/>
              </a:spcBef>
              <a:spcAft>
                <a:spcPts val="1200"/>
              </a:spcAft>
              <a:buNone/>
            </a:pPr>
            <a:r>
              <a:rPr lang="en" sz="1800">
                <a:solidFill>
                  <a:schemeClr val="dk1"/>
                </a:solidFill>
                <a:latin typeface="Arial"/>
                <a:ea typeface="Arial"/>
                <a:cs typeface="Arial"/>
                <a:sym typeface="Arial"/>
              </a:rPr>
              <a:t>•You are permitted to share the cover image of this product on your blog or via social media if you link back to my blog post showcasing the product or the product link on TPT</a:t>
            </a:r>
            <a:endParaRPr>
              <a:solidFill>
                <a:schemeClr val="dk1"/>
              </a:solidFill>
            </a:endParaRPr>
          </a:p>
        </p:txBody>
      </p:sp>
      <p:pic>
        <p:nvPicPr>
          <p:cNvPr id="163" name="Google Shape;163;p26"/>
          <p:cNvPicPr preferRelativeResize="0"/>
          <p:nvPr/>
        </p:nvPicPr>
        <p:blipFill>
          <a:blip r:embed="rId3">
            <a:alphaModFix/>
          </a:blip>
          <a:stretch>
            <a:fillRect/>
          </a:stretch>
        </p:blipFill>
        <p:spPr>
          <a:xfrm>
            <a:off x="5819525" y="1369225"/>
            <a:ext cx="3157200" cy="31572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66"/>
        <p:cNvGrpSpPr/>
        <p:nvPr/>
      </p:nvGrpSpPr>
      <p:grpSpPr>
        <a:xfrm>
          <a:off x="0" y="0"/>
          <a:ext cx="0" cy="0"/>
          <a:chOff x="0" y="0"/>
          <a:chExt cx="0" cy="0"/>
        </a:xfrm>
      </p:grpSpPr>
      <p:pic>
        <p:nvPicPr>
          <p:cNvPr id="67" name="Google Shape;67;p15" descr="A picture containing person, wall, indoor, standing&#10;&#10;Description automatically generated"/>
          <p:cNvPicPr preferRelativeResize="0"/>
          <p:nvPr/>
        </p:nvPicPr>
        <p:blipFill rotWithShape="1">
          <a:blip r:embed="rId3">
            <a:alphaModFix/>
          </a:blip>
          <a:srcRect l="20697" r="711" b="-1"/>
          <a:stretch/>
        </p:blipFill>
        <p:spPr>
          <a:xfrm>
            <a:off x="3088141" y="8"/>
            <a:ext cx="6055859" cy="5143493"/>
          </a:xfrm>
          <a:prstGeom prst="rect">
            <a:avLst/>
          </a:prstGeom>
          <a:noFill/>
          <a:ln>
            <a:noFill/>
          </a:ln>
        </p:spPr>
      </p:pic>
      <p:sp>
        <p:nvSpPr>
          <p:cNvPr id="68" name="Google Shape;68;p15"/>
          <p:cNvSpPr/>
          <p:nvPr/>
        </p:nvSpPr>
        <p:spPr>
          <a:xfrm rot="10800000" flipH="1">
            <a:off x="0" y="-358"/>
            <a:ext cx="5894850" cy="5143859"/>
          </a:xfrm>
          <a:custGeom>
            <a:avLst/>
            <a:gdLst/>
            <a:ahLst/>
            <a:cxnLst/>
            <a:rect l="l" t="t" r="r" b="b"/>
            <a:pathLst>
              <a:path w="7859800" h="6858478" extrusionOk="0">
                <a:moveTo>
                  <a:pt x="7859800" y="6858478"/>
                </a:moveTo>
                <a:lnTo>
                  <a:pt x="435245" y="6858478"/>
                </a:lnTo>
                <a:lnTo>
                  <a:pt x="435505" y="6857916"/>
                </a:lnTo>
                <a:lnTo>
                  <a:pt x="0" y="6857916"/>
                </a:lnTo>
                <a:lnTo>
                  <a:pt x="0" y="0"/>
                </a:lnTo>
                <a:lnTo>
                  <a:pt x="3611620" y="0"/>
                </a:lnTo>
                <a:lnTo>
                  <a:pt x="4677848" y="0"/>
                </a:lnTo>
                <a:lnTo>
                  <a:pt x="4683425" y="0"/>
                </a:lnTo>
                <a:close/>
              </a:path>
            </a:pathLst>
          </a:custGeom>
          <a:solidFill>
            <a:srgbClr val="262626">
              <a:alpha val="69803"/>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69" name="Google Shape;69;p15"/>
          <p:cNvSpPr/>
          <p:nvPr/>
        </p:nvSpPr>
        <p:spPr>
          <a:xfrm rot="10800000" flipH="1">
            <a:off x="0" y="-358"/>
            <a:ext cx="5573381" cy="5143859"/>
          </a:xfrm>
          <a:custGeom>
            <a:avLst/>
            <a:gdLst/>
            <a:ahLst/>
            <a:cxnLst/>
            <a:rect l="l" t="t" r="r" b="b"/>
            <a:pathLst>
              <a:path w="7431174" h="6858478" extrusionOk="0">
                <a:moveTo>
                  <a:pt x="7431174" y="6858478"/>
                </a:moveTo>
                <a:lnTo>
                  <a:pt x="6619" y="6858478"/>
                </a:lnTo>
                <a:lnTo>
                  <a:pt x="6879" y="6857916"/>
                </a:lnTo>
                <a:lnTo>
                  <a:pt x="0" y="6857916"/>
                </a:lnTo>
                <a:lnTo>
                  <a:pt x="0" y="0"/>
                </a:lnTo>
                <a:lnTo>
                  <a:pt x="3182994" y="0"/>
                </a:lnTo>
                <a:lnTo>
                  <a:pt x="4249222" y="0"/>
                </a:lnTo>
                <a:lnTo>
                  <a:pt x="4254799" y="0"/>
                </a:lnTo>
                <a:close/>
              </a:path>
            </a:pathLst>
          </a:custGeom>
          <a:solidFill>
            <a:srgbClr val="26262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70" name="Google Shape;70;p15"/>
          <p:cNvSpPr txBox="1">
            <a:spLocks noGrp="1"/>
          </p:cNvSpPr>
          <p:nvPr>
            <p:ph type="title"/>
          </p:nvPr>
        </p:nvSpPr>
        <p:spPr>
          <a:xfrm>
            <a:off x="603504" y="273844"/>
            <a:ext cx="3949616" cy="994172"/>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lt1"/>
              </a:buClr>
              <a:buSzPts val="3300"/>
              <a:buFont typeface="Calibri"/>
              <a:buNone/>
            </a:pPr>
            <a:r>
              <a:rPr lang="en" sz="3600"/>
              <a:t>How Important is the Interview?</a:t>
            </a:r>
            <a:endParaRPr sz="3600"/>
          </a:p>
        </p:txBody>
      </p:sp>
      <p:sp>
        <p:nvSpPr>
          <p:cNvPr id="71" name="Google Shape;71;p15"/>
          <p:cNvSpPr txBox="1">
            <a:spLocks noGrp="1"/>
          </p:cNvSpPr>
          <p:nvPr>
            <p:ph type="body" idx="1"/>
          </p:nvPr>
        </p:nvSpPr>
        <p:spPr>
          <a:xfrm>
            <a:off x="280900" y="1516950"/>
            <a:ext cx="3278700" cy="3115800"/>
          </a:xfrm>
          <a:prstGeom prst="rect">
            <a:avLst/>
          </a:prstGeom>
          <a:noFill/>
          <a:ln>
            <a:noFill/>
          </a:ln>
        </p:spPr>
        <p:txBody>
          <a:bodyPr spcFirstLastPara="1" wrap="square" lIns="68575" tIns="34275" rIns="68575" bIns="34275" anchor="t" anchorCtr="0">
            <a:noAutofit/>
          </a:bodyPr>
          <a:lstStyle/>
          <a:p>
            <a:pPr marL="457200" lvl="0" indent="-381000" algn="l" rtl="0">
              <a:lnSpc>
                <a:spcPct val="90000"/>
              </a:lnSpc>
              <a:spcBef>
                <a:spcPts val="0"/>
              </a:spcBef>
              <a:spcAft>
                <a:spcPts val="0"/>
              </a:spcAft>
              <a:buClr>
                <a:schemeClr val="dk1"/>
              </a:buClr>
              <a:buSzPts val="2400"/>
              <a:buChar char="●"/>
            </a:pPr>
            <a:r>
              <a:rPr lang="en" sz="2400">
                <a:solidFill>
                  <a:schemeClr val="dk1"/>
                </a:solidFill>
              </a:rPr>
              <a:t>VERY IMPORTANT</a:t>
            </a:r>
            <a:endParaRPr>
              <a:solidFill>
                <a:schemeClr val="dk1"/>
              </a:solidFill>
            </a:endParaRPr>
          </a:p>
          <a:p>
            <a:pPr marL="457200" lvl="0" indent="-381000" algn="l" rtl="0">
              <a:lnSpc>
                <a:spcPct val="90000"/>
              </a:lnSpc>
              <a:spcBef>
                <a:spcPts val="0"/>
              </a:spcBef>
              <a:spcAft>
                <a:spcPts val="0"/>
              </a:spcAft>
              <a:buClr>
                <a:schemeClr val="dk1"/>
              </a:buClr>
              <a:buSzPts val="2400"/>
              <a:buChar char="●"/>
            </a:pPr>
            <a:r>
              <a:rPr lang="en" sz="2400">
                <a:solidFill>
                  <a:schemeClr val="dk1"/>
                </a:solidFill>
              </a:rPr>
              <a:t>10–30-minute interview may count more then years of previous experiences and schooling.</a:t>
            </a:r>
            <a:endParaRPr>
              <a:solidFill>
                <a:schemeClr val="dk1"/>
              </a:solidFill>
            </a:endParaRPr>
          </a:p>
          <a:p>
            <a:pPr marL="457200" lvl="0" indent="-381000" algn="l" rtl="0">
              <a:lnSpc>
                <a:spcPct val="90000"/>
              </a:lnSpc>
              <a:spcBef>
                <a:spcPts val="0"/>
              </a:spcBef>
              <a:spcAft>
                <a:spcPts val="0"/>
              </a:spcAft>
              <a:buClr>
                <a:schemeClr val="dk1"/>
              </a:buClr>
              <a:buSzPts val="2400"/>
              <a:buChar char="●"/>
            </a:pPr>
            <a:r>
              <a:rPr lang="en" sz="2400">
                <a:solidFill>
                  <a:schemeClr val="dk1"/>
                </a:solidFill>
              </a:rPr>
              <a:t>It makes or breaks whether you get the job.</a:t>
            </a:r>
            <a:endParaRPr>
              <a:solidFill>
                <a:schemeClr val="dk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5"/>
        <p:cNvGrpSpPr/>
        <p:nvPr/>
      </p:nvGrpSpPr>
      <p:grpSpPr>
        <a:xfrm>
          <a:off x="0" y="0"/>
          <a:ext cx="0" cy="0"/>
          <a:chOff x="0" y="0"/>
          <a:chExt cx="0" cy="0"/>
        </a:xfrm>
      </p:grpSpPr>
      <p:sp>
        <p:nvSpPr>
          <p:cNvPr id="76" name="Google Shape;76;p16"/>
          <p:cNvSpPr/>
          <p:nvPr/>
        </p:nvSpPr>
        <p:spPr>
          <a:xfrm>
            <a:off x="0" y="0"/>
            <a:ext cx="9141714" cy="51435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77" name="Google Shape;77;p16"/>
          <p:cNvSpPr txBox="1">
            <a:spLocks noGrp="1"/>
          </p:cNvSpPr>
          <p:nvPr>
            <p:ph type="title"/>
          </p:nvPr>
        </p:nvSpPr>
        <p:spPr>
          <a:xfrm>
            <a:off x="480060" y="244027"/>
            <a:ext cx="3276452" cy="1467631"/>
          </a:xfrm>
          <a:prstGeom prst="rect">
            <a:avLst/>
          </a:prstGeom>
          <a:noFill/>
          <a:ln>
            <a:noFill/>
          </a:ln>
        </p:spPr>
        <p:txBody>
          <a:bodyPr spcFirstLastPara="1" wrap="square" lIns="68575" tIns="34275" rIns="68575" bIns="34275" anchor="b" anchorCtr="0">
            <a:normAutofit/>
          </a:bodyPr>
          <a:lstStyle/>
          <a:p>
            <a:pPr marL="0" lvl="0" indent="0" algn="l" rtl="0">
              <a:lnSpc>
                <a:spcPct val="90000"/>
              </a:lnSpc>
              <a:spcBef>
                <a:spcPts val="0"/>
              </a:spcBef>
              <a:spcAft>
                <a:spcPts val="0"/>
              </a:spcAft>
              <a:buClr>
                <a:schemeClr val="dk1"/>
              </a:buClr>
              <a:buSzPts val="4100"/>
              <a:buFont typeface="Calibri"/>
              <a:buNone/>
            </a:pPr>
            <a:r>
              <a:rPr lang="en" sz="4100"/>
              <a:t>Interviews</a:t>
            </a:r>
            <a:endParaRPr/>
          </a:p>
        </p:txBody>
      </p:sp>
      <p:sp>
        <p:nvSpPr>
          <p:cNvPr id="78" name="Google Shape;78;p16"/>
          <p:cNvSpPr/>
          <p:nvPr/>
        </p:nvSpPr>
        <p:spPr>
          <a:xfrm>
            <a:off x="480060" y="1940246"/>
            <a:ext cx="2606040" cy="13716"/>
          </a:xfrm>
          <a:custGeom>
            <a:avLst/>
            <a:gdLst/>
            <a:ahLst/>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cmpd="sng">
            <a:solidFill>
              <a:schemeClr val="accent2"/>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79" name="Google Shape;79;p16"/>
          <p:cNvSpPr txBox="1">
            <a:spLocks noGrp="1"/>
          </p:cNvSpPr>
          <p:nvPr>
            <p:ph type="body" idx="1"/>
          </p:nvPr>
        </p:nvSpPr>
        <p:spPr>
          <a:xfrm>
            <a:off x="300276" y="2154675"/>
            <a:ext cx="3560100" cy="2947800"/>
          </a:xfrm>
          <a:prstGeom prst="rect">
            <a:avLst/>
          </a:prstGeom>
          <a:noFill/>
          <a:ln>
            <a:noFill/>
          </a:ln>
        </p:spPr>
        <p:txBody>
          <a:bodyPr spcFirstLastPara="1" wrap="square" lIns="68575" tIns="34275" rIns="68575" bIns="34275" anchor="t" anchorCtr="0">
            <a:noAutofit/>
          </a:bodyPr>
          <a:lstStyle/>
          <a:p>
            <a:pPr marL="177800" lvl="0" indent="-177800" algn="l" rtl="0">
              <a:lnSpc>
                <a:spcPct val="90000"/>
              </a:lnSpc>
              <a:spcBef>
                <a:spcPts val="0"/>
              </a:spcBef>
              <a:spcAft>
                <a:spcPts val="0"/>
              </a:spcAft>
              <a:buClr>
                <a:schemeClr val="dk1"/>
              </a:buClr>
              <a:buSzPts val="2400"/>
              <a:buChar char="●"/>
            </a:pPr>
            <a:r>
              <a:rPr lang="en" sz="2400">
                <a:solidFill>
                  <a:schemeClr val="dk1"/>
                </a:solidFill>
              </a:rPr>
              <a:t>Extremely important for:</a:t>
            </a:r>
            <a:endParaRPr>
              <a:solidFill>
                <a:schemeClr val="dk1"/>
              </a:solidFill>
            </a:endParaRPr>
          </a:p>
          <a:p>
            <a:pPr marL="520700" lvl="1" indent="-177800" algn="l" rtl="0">
              <a:lnSpc>
                <a:spcPct val="90000"/>
              </a:lnSpc>
              <a:spcBef>
                <a:spcPts val="400"/>
              </a:spcBef>
              <a:spcAft>
                <a:spcPts val="0"/>
              </a:spcAft>
              <a:buClr>
                <a:schemeClr val="dk1"/>
              </a:buClr>
              <a:buSzPts val="2400"/>
              <a:buChar char="○"/>
            </a:pPr>
            <a:r>
              <a:rPr lang="en" sz="2400">
                <a:solidFill>
                  <a:schemeClr val="dk1"/>
                </a:solidFill>
              </a:rPr>
              <a:t>Employment</a:t>
            </a:r>
            <a:endParaRPr>
              <a:solidFill>
                <a:schemeClr val="dk1"/>
              </a:solidFill>
            </a:endParaRPr>
          </a:p>
          <a:p>
            <a:pPr marL="520700" lvl="1" indent="-177800" algn="l" rtl="0">
              <a:lnSpc>
                <a:spcPct val="90000"/>
              </a:lnSpc>
              <a:spcBef>
                <a:spcPts val="400"/>
              </a:spcBef>
              <a:spcAft>
                <a:spcPts val="0"/>
              </a:spcAft>
              <a:buClr>
                <a:schemeClr val="dk1"/>
              </a:buClr>
              <a:buSzPts val="2400"/>
              <a:buChar char="○"/>
            </a:pPr>
            <a:r>
              <a:rPr lang="en" sz="2400">
                <a:solidFill>
                  <a:schemeClr val="dk1"/>
                </a:solidFill>
              </a:rPr>
              <a:t>Some Undergraduate Majors</a:t>
            </a:r>
            <a:endParaRPr>
              <a:solidFill>
                <a:schemeClr val="dk1"/>
              </a:solidFill>
            </a:endParaRPr>
          </a:p>
          <a:p>
            <a:pPr marL="520700" lvl="1" indent="-177800" algn="l" rtl="0">
              <a:lnSpc>
                <a:spcPct val="90000"/>
              </a:lnSpc>
              <a:spcBef>
                <a:spcPts val="400"/>
              </a:spcBef>
              <a:spcAft>
                <a:spcPts val="0"/>
              </a:spcAft>
              <a:buClr>
                <a:schemeClr val="dk1"/>
              </a:buClr>
              <a:buSzPts val="2400"/>
              <a:buChar char="○"/>
            </a:pPr>
            <a:r>
              <a:rPr lang="en" sz="2400">
                <a:solidFill>
                  <a:schemeClr val="dk1"/>
                </a:solidFill>
              </a:rPr>
              <a:t>Graduate Programs</a:t>
            </a:r>
            <a:endParaRPr>
              <a:solidFill>
                <a:schemeClr val="dk1"/>
              </a:solidFill>
            </a:endParaRPr>
          </a:p>
          <a:p>
            <a:pPr marL="520700" lvl="1" indent="-177800" algn="l" rtl="0">
              <a:lnSpc>
                <a:spcPct val="90000"/>
              </a:lnSpc>
              <a:spcBef>
                <a:spcPts val="400"/>
              </a:spcBef>
              <a:spcAft>
                <a:spcPts val="1200"/>
              </a:spcAft>
              <a:buClr>
                <a:schemeClr val="dk1"/>
              </a:buClr>
              <a:buSzPts val="2400"/>
              <a:buChar char="○"/>
            </a:pPr>
            <a:r>
              <a:rPr lang="en" sz="2400">
                <a:solidFill>
                  <a:schemeClr val="dk1"/>
                </a:solidFill>
              </a:rPr>
              <a:t>Residency Programs </a:t>
            </a:r>
            <a:endParaRPr>
              <a:solidFill>
                <a:schemeClr val="dk1"/>
              </a:solidFill>
            </a:endParaRPr>
          </a:p>
        </p:txBody>
      </p:sp>
      <p:pic>
        <p:nvPicPr>
          <p:cNvPr id="80" name="Google Shape;80;p16" descr="A group of people sitting in chairs&#10;&#10;Description automatically generated with medium confidence"/>
          <p:cNvPicPr preferRelativeResize="0"/>
          <p:nvPr/>
        </p:nvPicPr>
        <p:blipFill rotWithShape="1">
          <a:blip r:embed="rId3">
            <a:alphaModFix/>
          </a:blip>
          <a:srcRect l="11480" r="21817"/>
          <a:stretch/>
        </p:blipFill>
        <p:spPr>
          <a:xfrm>
            <a:off x="3983777" y="8"/>
            <a:ext cx="5159081" cy="5143492"/>
          </a:xfrm>
          <a:custGeom>
            <a:avLst/>
            <a:gdLst/>
            <a:ahLst/>
            <a:cxnLst/>
            <a:rect l="l" t="t" r="r" b="b"/>
            <a:pathLst>
              <a:path w="6878775" h="6858000" extrusionOk="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sp>
        <p:nvSpPr>
          <p:cNvPr id="85" name="Google Shape;85;p17"/>
          <p:cNvSpPr txBox="1">
            <a:spLocks noGrp="1"/>
          </p:cNvSpPr>
          <p:nvPr>
            <p:ph type="title"/>
          </p:nvPr>
        </p:nvSpPr>
        <p:spPr>
          <a:xfrm>
            <a:off x="360760" y="2930862"/>
            <a:ext cx="2468100" cy="18396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3300"/>
              <a:buFont typeface="Calibri"/>
              <a:buNone/>
            </a:pPr>
            <a:r>
              <a:rPr lang="en" sz="3600"/>
              <a:t>Prepare for the Interview</a:t>
            </a:r>
            <a:endParaRPr sz="3600"/>
          </a:p>
        </p:txBody>
      </p:sp>
      <p:pic>
        <p:nvPicPr>
          <p:cNvPr id="86" name="Google Shape;86;p17" descr="A few people working on a computer&#10;&#10;Description automatically generated with low confidence"/>
          <p:cNvPicPr preferRelativeResize="0"/>
          <p:nvPr/>
        </p:nvPicPr>
        <p:blipFill rotWithShape="1">
          <a:blip r:embed="rId3">
            <a:alphaModFix/>
          </a:blip>
          <a:srcRect t="2524" b="16315"/>
          <a:stretch/>
        </p:blipFill>
        <p:spPr>
          <a:xfrm>
            <a:off x="15" y="8"/>
            <a:ext cx="9143985" cy="2782952"/>
          </a:xfrm>
          <a:custGeom>
            <a:avLst/>
            <a:gdLst/>
            <a:ahLst/>
            <a:cxnLst/>
            <a:rect l="l" t="t" r="r" b="b"/>
            <a:pathLst>
              <a:path w="12192000" h="3692092" extrusionOk="0">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ln>
            <a:noFill/>
          </a:ln>
        </p:spPr>
      </p:pic>
      <p:sp>
        <p:nvSpPr>
          <p:cNvPr id="87" name="Google Shape;87;p17"/>
          <p:cNvSpPr txBox="1">
            <a:spLocks noGrp="1"/>
          </p:cNvSpPr>
          <p:nvPr>
            <p:ph type="body" idx="1"/>
          </p:nvPr>
        </p:nvSpPr>
        <p:spPr>
          <a:xfrm>
            <a:off x="3167987" y="2814638"/>
            <a:ext cx="5614060" cy="2162943"/>
          </a:xfrm>
          <a:prstGeom prst="rect">
            <a:avLst/>
          </a:prstGeom>
          <a:noFill/>
          <a:ln>
            <a:noFill/>
          </a:ln>
        </p:spPr>
        <p:txBody>
          <a:bodyPr spcFirstLastPara="1" wrap="square" lIns="68575" tIns="34275" rIns="68575" bIns="34275" anchor="ctr" anchorCtr="0">
            <a:noAutofit/>
          </a:bodyPr>
          <a:lstStyle/>
          <a:p>
            <a:pPr marL="177800" lvl="0" indent="-177800" algn="l" rtl="0">
              <a:lnSpc>
                <a:spcPct val="90000"/>
              </a:lnSpc>
              <a:spcBef>
                <a:spcPts val="0"/>
              </a:spcBef>
              <a:spcAft>
                <a:spcPts val="0"/>
              </a:spcAft>
              <a:buClr>
                <a:schemeClr val="dk1"/>
              </a:buClr>
              <a:buSzPts val="2400"/>
              <a:buChar char="●"/>
            </a:pPr>
            <a:r>
              <a:rPr lang="en" sz="2400">
                <a:solidFill>
                  <a:schemeClr val="dk1"/>
                </a:solidFill>
              </a:rPr>
              <a:t>Research the company</a:t>
            </a:r>
            <a:endParaRPr>
              <a:solidFill>
                <a:schemeClr val="dk1"/>
              </a:solidFill>
            </a:endParaRPr>
          </a:p>
          <a:p>
            <a:pPr marL="520700" lvl="1" indent="-171450" algn="l" rtl="0">
              <a:lnSpc>
                <a:spcPct val="90000"/>
              </a:lnSpc>
              <a:spcBef>
                <a:spcPts val="400"/>
              </a:spcBef>
              <a:spcAft>
                <a:spcPts val="0"/>
              </a:spcAft>
              <a:buClr>
                <a:schemeClr val="dk1"/>
              </a:buClr>
              <a:buSzPts val="2100"/>
              <a:buChar char="○"/>
            </a:pPr>
            <a:r>
              <a:rPr lang="en" sz="2100">
                <a:solidFill>
                  <a:schemeClr val="dk1"/>
                </a:solidFill>
              </a:rPr>
              <a:t>Check the website and ask around</a:t>
            </a:r>
            <a:endParaRPr>
              <a:solidFill>
                <a:schemeClr val="dk1"/>
              </a:solidFill>
            </a:endParaRPr>
          </a:p>
          <a:p>
            <a:pPr marL="177800" lvl="0" indent="-177800" algn="l" rtl="0">
              <a:lnSpc>
                <a:spcPct val="90000"/>
              </a:lnSpc>
              <a:spcBef>
                <a:spcPts val="800"/>
              </a:spcBef>
              <a:spcAft>
                <a:spcPts val="0"/>
              </a:spcAft>
              <a:buClr>
                <a:schemeClr val="dk1"/>
              </a:buClr>
              <a:buSzPts val="2400"/>
              <a:buChar char="●"/>
            </a:pPr>
            <a:r>
              <a:rPr lang="en" sz="2400">
                <a:solidFill>
                  <a:schemeClr val="dk1"/>
                </a:solidFill>
              </a:rPr>
              <a:t>Update your paperwork</a:t>
            </a:r>
            <a:endParaRPr>
              <a:solidFill>
                <a:schemeClr val="dk1"/>
              </a:solidFill>
            </a:endParaRPr>
          </a:p>
          <a:p>
            <a:pPr marL="520700" lvl="1" indent="-171450" algn="l" rtl="0">
              <a:lnSpc>
                <a:spcPct val="90000"/>
              </a:lnSpc>
              <a:spcBef>
                <a:spcPts val="400"/>
              </a:spcBef>
              <a:spcAft>
                <a:spcPts val="0"/>
              </a:spcAft>
              <a:buClr>
                <a:schemeClr val="dk1"/>
              </a:buClr>
              <a:buSzPts val="2100"/>
              <a:buChar char="○"/>
            </a:pPr>
            <a:r>
              <a:rPr lang="en" sz="2100">
                <a:solidFill>
                  <a:schemeClr val="dk1"/>
                </a:solidFill>
              </a:rPr>
              <a:t>Most recent employment and education</a:t>
            </a:r>
            <a:endParaRPr>
              <a:solidFill>
                <a:schemeClr val="dk1"/>
              </a:solidFill>
            </a:endParaRPr>
          </a:p>
          <a:p>
            <a:pPr marL="520700" lvl="1" indent="-171450" algn="l" rtl="0">
              <a:lnSpc>
                <a:spcPct val="90000"/>
              </a:lnSpc>
              <a:spcBef>
                <a:spcPts val="400"/>
              </a:spcBef>
              <a:spcAft>
                <a:spcPts val="1200"/>
              </a:spcAft>
              <a:buClr>
                <a:schemeClr val="dk1"/>
              </a:buClr>
              <a:buSzPts val="2100"/>
              <a:buChar char="○"/>
            </a:pPr>
            <a:r>
              <a:rPr lang="en" sz="2100">
                <a:solidFill>
                  <a:schemeClr val="dk1"/>
                </a:solidFill>
              </a:rPr>
              <a:t>Bring several copies of resume and cover letter to</a:t>
            </a:r>
            <a:endParaRPr>
              <a:solidFill>
                <a:schemeClr val="dk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p:cNvGrpSpPr/>
        <p:nvPr/>
      </p:nvGrpSpPr>
      <p:grpSpPr>
        <a:xfrm>
          <a:off x="0" y="0"/>
          <a:ext cx="0" cy="0"/>
          <a:chOff x="0" y="0"/>
          <a:chExt cx="0" cy="0"/>
        </a:xfrm>
      </p:grpSpPr>
      <p:sp>
        <p:nvSpPr>
          <p:cNvPr id="92" name="Google Shape;92;p18"/>
          <p:cNvSpPr/>
          <p:nvPr/>
        </p:nvSpPr>
        <p:spPr>
          <a:xfrm>
            <a:off x="-1" y="0"/>
            <a:ext cx="9141714" cy="51435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pic>
        <p:nvPicPr>
          <p:cNvPr id="93" name="Google Shape;93;p18" descr="Women sitting at a table&#10;&#10;Description automatically generated with low confidence"/>
          <p:cNvPicPr preferRelativeResize="0"/>
          <p:nvPr/>
        </p:nvPicPr>
        <p:blipFill rotWithShape="1">
          <a:blip r:embed="rId3">
            <a:alphaModFix/>
          </a:blip>
          <a:srcRect l="5179" r="-2" b="-2"/>
          <a:stretch/>
        </p:blipFill>
        <p:spPr>
          <a:xfrm>
            <a:off x="1" y="8"/>
            <a:ext cx="7252231" cy="5143492"/>
          </a:xfrm>
          <a:prstGeom prst="rect">
            <a:avLst/>
          </a:prstGeom>
          <a:noFill/>
          <a:ln>
            <a:noFill/>
          </a:ln>
        </p:spPr>
      </p:pic>
      <p:sp>
        <p:nvSpPr>
          <p:cNvPr id="94" name="Google Shape;94;p18"/>
          <p:cNvSpPr/>
          <p:nvPr/>
        </p:nvSpPr>
        <p:spPr>
          <a:xfrm flipH="1">
            <a:off x="3843764" y="0"/>
            <a:ext cx="5300233" cy="5143500"/>
          </a:xfrm>
          <a:prstGeom prst="rect">
            <a:avLst/>
          </a:prstGeom>
          <a:gradFill>
            <a:gsLst>
              <a:gs pos="0">
                <a:srgbClr val="FFFFFF">
                  <a:alpha val="0"/>
                </a:srgbClr>
              </a:gs>
              <a:gs pos="19000">
                <a:srgbClr val="FFFFFF">
                  <a:alpha val="37647"/>
                </a:srgbClr>
              </a:gs>
              <a:gs pos="35000">
                <a:srgbClr val="FFFFFF">
                  <a:alpha val="76862"/>
                </a:srgbClr>
              </a:gs>
              <a:gs pos="48000">
                <a:schemeClr val="lt1"/>
              </a:gs>
              <a:gs pos="100000">
                <a:schemeClr val="lt1"/>
              </a:gs>
            </a:gsLst>
            <a:lin ang="10800000"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95" name="Google Shape;95;p18"/>
          <p:cNvSpPr txBox="1">
            <a:spLocks noGrp="1"/>
          </p:cNvSpPr>
          <p:nvPr>
            <p:ph type="title"/>
          </p:nvPr>
        </p:nvSpPr>
        <p:spPr>
          <a:xfrm>
            <a:off x="5648708" y="273844"/>
            <a:ext cx="2866642" cy="1424934"/>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3300"/>
              <a:buFont typeface="Calibri"/>
              <a:buNone/>
            </a:pPr>
            <a:r>
              <a:rPr lang="en" sz="3600"/>
              <a:t>Prepare for the Interview</a:t>
            </a:r>
            <a:endParaRPr sz="3600"/>
          </a:p>
        </p:txBody>
      </p:sp>
      <p:sp>
        <p:nvSpPr>
          <p:cNvPr id="96" name="Google Shape;96;p18"/>
          <p:cNvSpPr txBox="1">
            <a:spLocks noGrp="1"/>
          </p:cNvSpPr>
          <p:nvPr>
            <p:ph type="body" idx="1"/>
          </p:nvPr>
        </p:nvSpPr>
        <p:spPr>
          <a:xfrm>
            <a:off x="5648708" y="1459523"/>
            <a:ext cx="3301862" cy="3410133"/>
          </a:xfrm>
          <a:prstGeom prst="rect">
            <a:avLst/>
          </a:prstGeom>
          <a:noFill/>
          <a:ln>
            <a:noFill/>
          </a:ln>
        </p:spPr>
        <p:txBody>
          <a:bodyPr spcFirstLastPara="1" wrap="square" lIns="68575" tIns="34275" rIns="68575" bIns="34275" anchor="t" anchorCtr="0">
            <a:noAutofit/>
          </a:bodyPr>
          <a:lstStyle/>
          <a:p>
            <a:pPr marL="177800" lvl="0" indent="-190500" algn="l" rtl="0">
              <a:lnSpc>
                <a:spcPct val="90000"/>
              </a:lnSpc>
              <a:spcBef>
                <a:spcPts val="0"/>
              </a:spcBef>
              <a:spcAft>
                <a:spcPts val="0"/>
              </a:spcAft>
              <a:buClr>
                <a:schemeClr val="dk1"/>
              </a:buClr>
              <a:buSzPts val="2400"/>
              <a:buChar char="●"/>
            </a:pPr>
            <a:r>
              <a:rPr lang="en" sz="2400">
                <a:solidFill>
                  <a:schemeClr val="dk1"/>
                </a:solidFill>
              </a:rPr>
              <a:t>Prepare questions for the interviewer(s)</a:t>
            </a:r>
            <a:endParaRPr sz="2400">
              <a:solidFill>
                <a:schemeClr val="dk1"/>
              </a:solidFill>
            </a:endParaRPr>
          </a:p>
          <a:p>
            <a:pPr marL="520700" lvl="1" indent="-184150" algn="l" rtl="0">
              <a:lnSpc>
                <a:spcPct val="90000"/>
              </a:lnSpc>
              <a:spcBef>
                <a:spcPts val="400"/>
              </a:spcBef>
              <a:spcAft>
                <a:spcPts val="0"/>
              </a:spcAft>
              <a:buClr>
                <a:schemeClr val="dk1"/>
              </a:buClr>
              <a:buSzPts val="1900"/>
              <a:buChar char="○"/>
            </a:pPr>
            <a:r>
              <a:rPr lang="en" sz="1900">
                <a:solidFill>
                  <a:schemeClr val="dk1"/>
                </a:solidFill>
              </a:rPr>
              <a:t>Do not ask questions that can be found on the website or answered during the interview</a:t>
            </a:r>
            <a:endParaRPr sz="1900">
              <a:solidFill>
                <a:schemeClr val="dk1"/>
              </a:solidFill>
            </a:endParaRPr>
          </a:p>
          <a:p>
            <a:pPr marL="177800" lvl="0" indent="-190500" algn="l" rtl="0">
              <a:lnSpc>
                <a:spcPct val="90000"/>
              </a:lnSpc>
              <a:spcBef>
                <a:spcPts val="800"/>
              </a:spcBef>
              <a:spcAft>
                <a:spcPts val="1200"/>
              </a:spcAft>
              <a:buClr>
                <a:schemeClr val="dk1"/>
              </a:buClr>
              <a:buSzPts val="2400"/>
              <a:buChar char="●"/>
            </a:pPr>
            <a:r>
              <a:rPr lang="en" sz="2400">
                <a:solidFill>
                  <a:schemeClr val="dk1"/>
                </a:solidFill>
              </a:rPr>
              <a:t>Be sure to appear interested and curious about the company and position.</a:t>
            </a:r>
            <a:endParaRPr sz="2400">
              <a:solidFill>
                <a:schemeClr val="dk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0"/>
        <p:cNvGrpSpPr/>
        <p:nvPr/>
      </p:nvGrpSpPr>
      <p:grpSpPr>
        <a:xfrm>
          <a:off x="0" y="0"/>
          <a:ext cx="0" cy="0"/>
          <a:chOff x="0" y="0"/>
          <a:chExt cx="0" cy="0"/>
        </a:xfrm>
      </p:grpSpPr>
      <p:sp>
        <p:nvSpPr>
          <p:cNvPr id="101" name="Google Shape;101;p19"/>
          <p:cNvSpPr/>
          <p:nvPr/>
        </p:nvSpPr>
        <p:spPr>
          <a:xfrm>
            <a:off x="0" y="0"/>
            <a:ext cx="9141714" cy="51435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102" name="Google Shape;102;p19"/>
          <p:cNvSpPr txBox="1">
            <a:spLocks noGrp="1"/>
          </p:cNvSpPr>
          <p:nvPr>
            <p:ph type="title"/>
          </p:nvPr>
        </p:nvSpPr>
        <p:spPr>
          <a:xfrm>
            <a:off x="480060" y="244027"/>
            <a:ext cx="3276452" cy="1467631"/>
          </a:xfrm>
          <a:prstGeom prst="rect">
            <a:avLst/>
          </a:prstGeom>
          <a:noFill/>
          <a:ln>
            <a:noFill/>
          </a:ln>
        </p:spPr>
        <p:txBody>
          <a:bodyPr spcFirstLastPara="1" wrap="square" lIns="68575" tIns="34275" rIns="68575" bIns="34275" anchor="b" anchorCtr="0">
            <a:normAutofit/>
          </a:bodyPr>
          <a:lstStyle/>
          <a:p>
            <a:pPr marL="0" lvl="0" indent="0" algn="l" rtl="0">
              <a:lnSpc>
                <a:spcPct val="90000"/>
              </a:lnSpc>
              <a:spcBef>
                <a:spcPts val="0"/>
              </a:spcBef>
              <a:spcAft>
                <a:spcPts val="0"/>
              </a:spcAft>
              <a:buClr>
                <a:schemeClr val="dk1"/>
              </a:buClr>
              <a:buSzPts val="4100"/>
              <a:buFont typeface="Calibri"/>
              <a:buNone/>
            </a:pPr>
            <a:r>
              <a:rPr lang="en" sz="4100"/>
              <a:t>Practice the Interview	</a:t>
            </a:r>
            <a:endParaRPr/>
          </a:p>
        </p:txBody>
      </p:sp>
      <p:sp>
        <p:nvSpPr>
          <p:cNvPr id="103" name="Google Shape;103;p19"/>
          <p:cNvSpPr/>
          <p:nvPr/>
        </p:nvSpPr>
        <p:spPr>
          <a:xfrm>
            <a:off x="480060" y="1940246"/>
            <a:ext cx="2606040" cy="13716"/>
          </a:xfrm>
          <a:custGeom>
            <a:avLst/>
            <a:gdLst/>
            <a:ahLst/>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cmpd="sng">
            <a:solidFill>
              <a:schemeClr val="accent2"/>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104" name="Google Shape;104;p19"/>
          <p:cNvSpPr txBox="1">
            <a:spLocks noGrp="1"/>
          </p:cNvSpPr>
          <p:nvPr>
            <p:ph type="body" idx="1"/>
          </p:nvPr>
        </p:nvSpPr>
        <p:spPr>
          <a:xfrm>
            <a:off x="232474" y="2022550"/>
            <a:ext cx="3524100" cy="3038700"/>
          </a:xfrm>
          <a:prstGeom prst="rect">
            <a:avLst/>
          </a:prstGeom>
          <a:noFill/>
          <a:ln>
            <a:noFill/>
          </a:ln>
        </p:spPr>
        <p:txBody>
          <a:bodyPr spcFirstLastPara="1" wrap="square" lIns="68575" tIns="34275" rIns="68575" bIns="34275" anchor="t" anchorCtr="0">
            <a:normAutofit/>
          </a:bodyPr>
          <a:lstStyle/>
          <a:p>
            <a:pPr marL="177800" lvl="0" indent="-184150" algn="l" rtl="0">
              <a:lnSpc>
                <a:spcPct val="90000"/>
              </a:lnSpc>
              <a:spcBef>
                <a:spcPts val="0"/>
              </a:spcBef>
              <a:spcAft>
                <a:spcPts val="0"/>
              </a:spcAft>
              <a:buClr>
                <a:schemeClr val="dk1"/>
              </a:buClr>
              <a:buSzPts val="2100"/>
              <a:buChar char="●"/>
            </a:pPr>
            <a:r>
              <a:rPr lang="en">
                <a:solidFill>
                  <a:schemeClr val="dk1"/>
                </a:solidFill>
              </a:rPr>
              <a:t>Practice introducing yourself (handshake)</a:t>
            </a:r>
            <a:endParaRPr>
              <a:solidFill>
                <a:schemeClr val="dk1"/>
              </a:solidFill>
            </a:endParaRPr>
          </a:p>
          <a:p>
            <a:pPr marL="177800" lvl="0" indent="-184150" algn="l" rtl="0">
              <a:lnSpc>
                <a:spcPct val="90000"/>
              </a:lnSpc>
              <a:spcBef>
                <a:spcPts val="800"/>
              </a:spcBef>
              <a:spcAft>
                <a:spcPts val="0"/>
              </a:spcAft>
              <a:buClr>
                <a:schemeClr val="dk1"/>
              </a:buClr>
              <a:buSzPts val="2100"/>
              <a:buChar char="●"/>
            </a:pPr>
            <a:r>
              <a:rPr lang="en">
                <a:solidFill>
                  <a:schemeClr val="dk1"/>
                </a:solidFill>
              </a:rPr>
              <a:t>Practice a mock interview will family or friends with common interview questions</a:t>
            </a:r>
            <a:endParaRPr>
              <a:solidFill>
                <a:schemeClr val="dk1"/>
              </a:solidFill>
            </a:endParaRPr>
          </a:p>
          <a:p>
            <a:pPr marL="177800" lvl="0" indent="-184150" algn="l" rtl="0">
              <a:lnSpc>
                <a:spcPct val="90000"/>
              </a:lnSpc>
              <a:spcBef>
                <a:spcPts val="800"/>
              </a:spcBef>
              <a:spcAft>
                <a:spcPts val="0"/>
              </a:spcAft>
              <a:buClr>
                <a:schemeClr val="dk1"/>
              </a:buClr>
              <a:buSzPts val="2100"/>
              <a:buChar char="●"/>
            </a:pPr>
            <a:r>
              <a:rPr lang="en">
                <a:solidFill>
                  <a:schemeClr val="dk1"/>
                </a:solidFill>
              </a:rPr>
              <a:t>Practice nonverbal behaviors (eye contact, facial expressions, tone of voice)</a:t>
            </a:r>
            <a:endParaRPr>
              <a:solidFill>
                <a:schemeClr val="dk1"/>
              </a:solidFill>
            </a:endParaRPr>
          </a:p>
          <a:p>
            <a:pPr marL="177800" lvl="0" indent="-184150" algn="l" rtl="0">
              <a:lnSpc>
                <a:spcPct val="90000"/>
              </a:lnSpc>
              <a:spcBef>
                <a:spcPts val="800"/>
              </a:spcBef>
              <a:spcAft>
                <a:spcPts val="1200"/>
              </a:spcAft>
              <a:buClr>
                <a:schemeClr val="dk1"/>
              </a:buClr>
              <a:buSzPts val="2100"/>
              <a:buChar char="●"/>
            </a:pPr>
            <a:r>
              <a:rPr lang="en">
                <a:solidFill>
                  <a:schemeClr val="dk1"/>
                </a:solidFill>
              </a:rPr>
              <a:t>Take feedback from family and friends and then practice again</a:t>
            </a:r>
            <a:endParaRPr>
              <a:solidFill>
                <a:schemeClr val="dk1"/>
              </a:solidFill>
            </a:endParaRPr>
          </a:p>
        </p:txBody>
      </p:sp>
      <p:pic>
        <p:nvPicPr>
          <p:cNvPr id="105" name="Google Shape;105;p19" descr="Close-up of people shaking hands&#10;&#10;Description automatically generated"/>
          <p:cNvPicPr preferRelativeResize="0"/>
          <p:nvPr/>
        </p:nvPicPr>
        <p:blipFill rotWithShape="1">
          <a:blip r:embed="rId3">
            <a:alphaModFix/>
          </a:blip>
          <a:srcRect l="21548" r="26543" b="-1"/>
          <a:stretch/>
        </p:blipFill>
        <p:spPr>
          <a:xfrm>
            <a:off x="3983777" y="8"/>
            <a:ext cx="5159081" cy="5143492"/>
          </a:xfrm>
          <a:custGeom>
            <a:avLst/>
            <a:gdLst/>
            <a:ahLst/>
            <a:cxnLst/>
            <a:rect l="l" t="t" r="r" b="b"/>
            <a:pathLst>
              <a:path w="6878775" h="6858000" extrusionOk="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414141"/>
        </a:solidFill>
        <a:effectLst/>
      </p:bgPr>
    </p:bg>
    <p:spTree>
      <p:nvGrpSpPr>
        <p:cNvPr id="1" name="Shape 109"/>
        <p:cNvGrpSpPr/>
        <p:nvPr/>
      </p:nvGrpSpPr>
      <p:grpSpPr>
        <a:xfrm>
          <a:off x="0" y="0"/>
          <a:ext cx="0" cy="0"/>
          <a:chOff x="0" y="0"/>
          <a:chExt cx="0" cy="0"/>
        </a:xfrm>
      </p:grpSpPr>
      <p:sp>
        <p:nvSpPr>
          <p:cNvPr id="110" name="Google Shape;110;p20"/>
          <p:cNvSpPr txBox="1">
            <a:spLocks noGrp="1"/>
          </p:cNvSpPr>
          <p:nvPr>
            <p:ph type="title"/>
          </p:nvPr>
        </p:nvSpPr>
        <p:spPr>
          <a:xfrm>
            <a:off x="571501" y="602494"/>
            <a:ext cx="3985902" cy="994172"/>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lt1"/>
              </a:buClr>
              <a:buSzPts val="3300"/>
              <a:buFont typeface="Calibri"/>
              <a:buNone/>
            </a:pPr>
            <a:r>
              <a:rPr lang="en" sz="3600"/>
              <a:t>What to Bring</a:t>
            </a:r>
            <a:endParaRPr sz="3600"/>
          </a:p>
        </p:txBody>
      </p:sp>
      <p:sp>
        <p:nvSpPr>
          <p:cNvPr id="111" name="Google Shape;111;p20"/>
          <p:cNvSpPr txBox="1">
            <a:spLocks noGrp="1"/>
          </p:cNvSpPr>
          <p:nvPr>
            <p:ph type="body" idx="1"/>
          </p:nvPr>
        </p:nvSpPr>
        <p:spPr>
          <a:xfrm>
            <a:off x="571500" y="1709278"/>
            <a:ext cx="3985800" cy="3124200"/>
          </a:xfrm>
          <a:prstGeom prst="rect">
            <a:avLst/>
          </a:prstGeom>
          <a:noFill/>
          <a:ln>
            <a:noFill/>
          </a:ln>
        </p:spPr>
        <p:txBody>
          <a:bodyPr spcFirstLastPara="1" wrap="square" lIns="68575" tIns="34275" rIns="68575" bIns="34275" anchor="t" anchorCtr="0">
            <a:normAutofit lnSpcReduction="10000"/>
          </a:bodyPr>
          <a:lstStyle/>
          <a:p>
            <a:pPr marL="177800" lvl="0" indent="-184150" algn="l" rtl="0">
              <a:lnSpc>
                <a:spcPct val="90000"/>
              </a:lnSpc>
              <a:spcBef>
                <a:spcPts val="0"/>
              </a:spcBef>
              <a:spcAft>
                <a:spcPts val="0"/>
              </a:spcAft>
              <a:buClr>
                <a:schemeClr val="dk1"/>
              </a:buClr>
              <a:buSzPts val="2500"/>
              <a:buChar char="●"/>
            </a:pPr>
            <a:r>
              <a:rPr lang="en" sz="2500">
                <a:solidFill>
                  <a:schemeClr val="dk1"/>
                </a:solidFill>
              </a:rPr>
              <a:t>Paper to jot down names, information, and questions</a:t>
            </a:r>
            <a:endParaRPr sz="1900">
              <a:solidFill>
                <a:schemeClr val="dk1"/>
              </a:solidFill>
            </a:endParaRPr>
          </a:p>
          <a:p>
            <a:pPr marL="177800" lvl="0" indent="-184150" algn="l" rtl="0">
              <a:lnSpc>
                <a:spcPct val="90000"/>
              </a:lnSpc>
              <a:spcBef>
                <a:spcPts val="800"/>
              </a:spcBef>
              <a:spcAft>
                <a:spcPts val="0"/>
              </a:spcAft>
              <a:buClr>
                <a:schemeClr val="dk1"/>
              </a:buClr>
              <a:buSzPts val="2500"/>
              <a:buChar char="●"/>
            </a:pPr>
            <a:r>
              <a:rPr lang="en" sz="2500">
                <a:solidFill>
                  <a:schemeClr val="dk1"/>
                </a:solidFill>
              </a:rPr>
              <a:t>Black pen</a:t>
            </a:r>
            <a:endParaRPr sz="1900">
              <a:solidFill>
                <a:schemeClr val="dk1"/>
              </a:solidFill>
            </a:endParaRPr>
          </a:p>
          <a:p>
            <a:pPr marL="177800" lvl="0" indent="-184150" algn="l" rtl="0">
              <a:lnSpc>
                <a:spcPct val="90000"/>
              </a:lnSpc>
              <a:spcBef>
                <a:spcPts val="800"/>
              </a:spcBef>
              <a:spcAft>
                <a:spcPts val="0"/>
              </a:spcAft>
              <a:buClr>
                <a:schemeClr val="dk1"/>
              </a:buClr>
              <a:buSzPts val="2500"/>
              <a:buChar char="●"/>
            </a:pPr>
            <a:r>
              <a:rPr lang="en" sz="2500">
                <a:solidFill>
                  <a:schemeClr val="dk1"/>
                </a:solidFill>
              </a:rPr>
              <a:t>Reference list </a:t>
            </a:r>
            <a:endParaRPr sz="1900">
              <a:solidFill>
                <a:schemeClr val="dk1"/>
              </a:solidFill>
            </a:endParaRPr>
          </a:p>
          <a:p>
            <a:pPr marL="177800" lvl="0" indent="-184150" algn="l" rtl="0">
              <a:lnSpc>
                <a:spcPct val="90000"/>
              </a:lnSpc>
              <a:spcBef>
                <a:spcPts val="800"/>
              </a:spcBef>
              <a:spcAft>
                <a:spcPts val="0"/>
              </a:spcAft>
              <a:buClr>
                <a:schemeClr val="dk1"/>
              </a:buClr>
              <a:buSzPts val="2500"/>
              <a:buChar char="●"/>
            </a:pPr>
            <a:r>
              <a:rPr lang="en" sz="2500">
                <a:solidFill>
                  <a:schemeClr val="dk1"/>
                </a:solidFill>
              </a:rPr>
              <a:t>Several clean copies of your resume and cover letter</a:t>
            </a:r>
            <a:endParaRPr sz="1900">
              <a:solidFill>
                <a:schemeClr val="dk1"/>
              </a:solidFill>
            </a:endParaRPr>
          </a:p>
          <a:p>
            <a:pPr marL="177800" lvl="0" indent="-88900" algn="l" rtl="0">
              <a:lnSpc>
                <a:spcPct val="90000"/>
              </a:lnSpc>
              <a:spcBef>
                <a:spcPts val="800"/>
              </a:spcBef>
              <a:spcAft>
                <a:spcPts val="1200"/>
              </a:spcAft>
              <a:buClr>
                <a:schemeClr val="lt1"/>
              </a:buClr>
              <a:buSzPts val="1400"/>
              <a:buNone/>
            </a:pPr>
            <a:endParaRPr sz="1400"/>
          </a:p>
        </p:txBody>
      </p:sp>
      <p:sp>
        <p:nvSpPr>
          <p:cNvPr id="112" name="Google Shape;112;p20"/>
          <p:cNvSpPr/>
          <p:nvPr/>
        </p:nvSpPr>
        <p:spPr>
          <a:xfrm flipH="1">
            <a:off x="4937085" y="-1506"/>
            <a:ext cx="4206915" cy="4380209"/>
          </a:xfrm>
          <a:custGeom>
            <a:avLst/>
            <a:gdLst/>
            <a:ahLst/>
            <a:cxnLst/>
            <a:rect l="l" t="t" r="r" b="b"/>
            <a:pathLst>
              <a:path w="5609220" h="5840278" extrusionOk="0">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400" b="0" i="0" u="none" strike="noStrike" cap="none">
              <a:solidFill>
                <a:srgbClr val="FFFFFF"/>
              </a:solidFill>
              <a:latin typeface="Calibri"/>
              <a:ea typeface="Calibri"/>
              <a:cs typeface="Calibri"/>
              <a:sym typeface="Calibri"/>
            </a:endParaRPr>
          </a:p>
        </p:txBody>
      </p:sp>
      <p:pic>
        <p:nvPicPr>
          <p:cNvPr id="113" name="Google Shape;113;p20" descr="A pen on a piece of paper&#10;&#10;Description automatically generated with medium confidence"/>
          <p:cNvPicPr preferRelativeResize="0"/>
          <p:nvPr/>
        </p:nvPicPr>
        <p:blipFill rotWithShape="1">
          <a:blip r:embed="rId3">
            <a:alphaModFix/>
          </a:blip>
          <a:srcRect l="6868" r="27519" b="-1"/>
          <a:stretch/>
        </p:blipFill>
        <p:spPr>
          <a:xfrm>
            <a:off x="5062606" y="-1"/>
            <a:ext cx="4081394" cy="4241205"/>
          </a:xfrm>
          <a:custGeom>
            <a:avLst/>
            <a:gdLst/>
            <a:ahLst/>
            <a:cxnLst/>
            <a:rect l="l" t="t" r="r" b="b"/>
            <a:pathLst>
              <a:path w="5441859" h="5654940" extrusionOk="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7"/>
        <p:cNvGrpSpPr/>
        <p:nvPr/>
      </p:nvGrpSpPr>
      <p:grpSpPr>
        <a:xfrm>
          <a:off x="0" y="0"/>
          <a:ext cx="0" cy="0"/>
          <a:chOff x="0" y="0"/>
          <a:chExt cx="0" cy="0"/>
        </a:xfrm>
      </p:grpSpPr>
      <p:sp>
        <p:nvSpPr>
          <p:cNvPr id="118" name="Google Shape;118;p21"/>
          <p:cNvSpPr txBox="1">
            <a:spLocks noGrp="1"/>
          </p:cNvSpPr>
          <p:nvPr>
            <p:ph type="title"/>
          </p:nvPr>
        </p:nvSpPr>
        <p:spPr>
          <a:xfrm>
            <a:off x="360760" y="2814637"/>
            <a:ext cx="2468165" cy="1839515"/>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2700"/>
              <a:buFont typeface="Calibri"/>
              <a:buNone/>
            </a:pPr>
            <a:r>
              <a:rPr lang="en" sz="2700"/>
              <a:t>Dress for Interview Success</a:t>
            </a:r>
            <a:endParaRPr/>
          </a:p>
        </p:txBody>
      </p:sp>
      <p:pic>
        <p:nvPicPr>
          <p:cNvPr id="119" name="Google Shape;119;p21" descr="A group of people sitting in chairs&#10;&#10;Description automatically generated with medium confidence"/>
          <p:cNvPicPr preferRelativeResize="0"/>
          <p:nvPr/>
        </p:nvPicPr>
        <p:blipFill rotWithShape="1">
          <a:blip r:embed="rId3">
            <a:alphaModFix/>
          </a:blip>
          <a:srcRect b="4143"/>
          <a:stretch/>
        </p:blipFill>
        <p:spPr>
          <a:xfrm>
            <a:off x="15" y="8"/>
            <a:ext cx="9143985" cy="2782952"/>
          </a:xfrm>
          <a:custGeom>
            <a:avLst/>
            <a:gdLst/>
            <a:ahLst/>
            <a:cxnLst/>
            <a:rect l="l" t="t" r="r" b="b"/>
            <a:pathLst>
              <a:path w="12192000" h="3692092" extrusionOk="0">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ln>
            <a:noFill/>
          </a:ln>
        </p:spPr>
      </p:pic>
      <p:sp>
        <p:nvSpPr>
          <p:cNvPr id="120" name="Google Shape;120;p21"/>
          <p:cNvSpPr txBox="1">
            <a:spLocks noGrp="1"/>
          </p:cNvSpPr>
          <p:nvPr>
            <p:ph type="body" idx="1"/>
          </p:nvPr>
        </p:nvSpPr>
        <p:spPr>
          <a:xfrm>
            <a:off x="1947557" y="2814637"/>
            <a:ext cx="3634707" cy="2196978"/>
          </a:xfrm>
          <a:prstGeom prst="rect">
            <a:avLst/>
          </a:prstGeom>
          <a:noFill/>
          <a:ln>
            <a:noFill/>
          </a:ln>
        </p:spPr>
        <p:txBody>
          <a:bodyPr spcFirstLastPara="1" wrap="square" lIns="68575" tIns="34275" rIns="68575" bIns="34275" anchor="ctr" anchorCtr="0">
            <a:normAutofit fontScale="85000" lnSpcReduction="20000"/>
          </a:bodyPr>
          <a:lstStyle/>
          <a:p>
            <a:pPr marL="177800" lvl="0" indent="-164147" algn="l" rtl="0">
              <a:lnSpc>
                <a:spcPct val="90000"/>
              </a:lnSpc>
              <a:spcBef>
                <a:spcPts val="0"/>
              </a:spcBef>
              <a:spcAft>
                <a:spcPts val="0"/>
              </a:spcAft>
              <a:buClr>
                <a:schemeClr val="dk1"/>
              </a:buClr>
              <a:buSzPct val="116666"/>
              <a:buChar char="●"/>
            </a:pPr>
            <a:r>
              <a:rPr lang="en"/>
              <a:t>Attire is determined by the job for which you are applying </a:t>
            </a:r>
            <a:endParaRPr/>
          </a:p>
          <a:p>
            <a:pPr marL="177800" lvl="0" indent="-164147" algn="l" rtl="0">
              <a:lnSpc>
                <a:spcPct val="90000"/>
              </a:lnSpc>
              <a:spcBef>
                <a:spcPts val="800"/>
              </a:spcBef>
              <a:spcAft>
                <a:spcPts val="0"/>
              </a:spcAft>
              <a:buClr>
                <a:schemeClr val="dk1"/>
              </a:buClr>
              <a:buSzPct val="116666"/>
              <a:buChar char="●"/>
            </a:pPr>
            <a:r>
              <a:rPr lang="en"/>
              <a:t>General Dress Guidelines:</a:t>
            </a:r>
            <a:endParaRPr/>
          </a:p>
          <a:p>
            <a:pPr marL="520700" lvl="1" indent="-171450" algn="l" rtl="0">
              <a:lnSpc>
                <a:spcPct val="90000"/>
              </a:lnSpc>
              <a:spcBef>
                <a:spcPts val="400"/>
              </a:spcBef>
              <a:spcAft>
                <a:spcPts val="0"/>
              </a:spcAft>
              <a:buClr>
                <a:schemeClr val="dk1"/>
              </a:buClr>
              <a:buSzPct val="100000"/>
              <a:buChar char="○"/>
            </a:pPr>
            <a:r>
              <a:rPr lang="en" sz="2000"/>
              <a:t>Clean and wrinkle free clothes</a:t>
            </a:r>
            <a:endParaRPr/>
          </a:p>
          <a:p>
            <a:pPr marL="520700" lvl="1" indent="-171450" algn="l" rtl="0">
              <a:lnSpc>
                <a:spcPct val="90000"/>
              </a:lnSpc>
              <a:spcBef>
                <a:spcPts val="400"/>
              </a:spcBef>
              <a:spcAft>
                <a:spcPts val="0"/>
              </a:spcAft>
              <a:buClr>
                <a:schemeClr val="dk1"/>
              </a:buClr>
              <a:buSzPct val="100000"/>
              <a:buChar char="○"/>
            </a:pPr>
            <a:r>
              <a:rPr lang="en" sz="2000"/>
              <a:t>Clean-shaven and neatly trimmed hair</a:t>
            </a:r>
            <a:endParaRPr/>
          </a:p>
          <a:p>
            <a:pPr marL="520700" lvl="1" indent="-171450" algn="l" rtl="0">
              <a:lnSpc>
                <a:spcPct val="90000"/>
              </a:lnSpc>
              <a:spcBef>
                <a:spcPts val="400"/>
              </a:spcBef>
              <a:spcAft>
                <a:spcPts val="0"/>
              </a:spcAft>
              <a:buClr>
                <a:schemeClr val="dk1"/>
              </a:buClr>
              <a:buSzPct val="100000"/>
              <a:buChar char="○"/>
            </a:pPr>
            <a:r>
              <a:rPr lang="en" sz="2000"/>
              <a:t>Cover up piercings and tattoos</a:t>
            </a:r>
            <a:endParaRPr/>
          </a:p>
          <a:p>
            <a:pPr marL="520700" lvl="1" indent="-171450" algn="l" rtl="0">
              <a:lnSpc>
                <a:spcPct val="90000"/>
              </a:lnSpc>
              <a:spcBef>
                <a:spcPts val="400"/>
              </a:spcBef>
              <a:spcAft>
                <a:spcPts val="0"/>
              </a:spcAft>
              <a:buClr>
                <a:schemeClr val="dk1"/>
              </a:buClr>
              <a:buSzPct val="100000"/>
              <a:buChar char="○"/>
            </a:pPr>
            <a:r>
              <a:rPr lang="en" sz="2000"/>
              <a:t>Clean nails</a:t>
            </a:r>
            <a:endParaRPr/>
          </a:p>
          <a:p>
            <a:pPr marL="177800" lvl="0" indent="-114300" algn="l" rtl="0">
              <a:lnSpc>
                <a:spcPct val="90000"/>
              </a:lnSpc>
              <a:spcBef>
                <a:spcPts val="800"/>
              </a:spcBef>
              <a:spcAft>
                <a:spcPts val="1200"/>
              </a:spcAft>
              <a:buClr>
                <a:schemeClr val="dk1"/>
              </a:buClr>
              <a:buSzPct val="100000"/>
              <a:buNone/>
            </a:pPr>
            <a:endParaRPr sz="1100"/>
          </a:p>
        </p:txBody>
      </p:sp>
      <p:sp>
        <p:nvSpPr>
          <p:cNvPr id="121" name="Google Shape;121;p21"/>
          <p:cNvSpPr/>
          <p:nvPr/>
        </p:nvSpPr>
        <p:spPr>
          <a:xfrm>
            <a:off x="5351708" y="3476907"/>
            <a:ext cx="3634707" cy="1177245"/>
          </a:xfrm>
          <a:prstGeom prst="rect">
            <a:avLst/>
          </a:prstGeom>
          <a:noFill/>
          <a:ln>
            <a:noFill/>
          </a:ln>
        </p:spPr>
        <p:txBody>
          <a:bodyPr spcFirstLastPara="1" wrap="square" lIns="68575" tIns="34275" rIns="68575" bIns="34275" anchor="t" anchorCtr="0">
            <a:noAutofit/>
          </a:bodyPr>
          <a:lstStyle/>
          <a:p>
            <a:pPr marL="596900" marR="0" lvl="1" indent="-254000" algn="l" rtl="0">
              <a:spcBef>
                <a:spcPts val="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Don’t smoke before or chew gum during</a:t>
            </a:r>
            <a:endParaRPr sz="1100"/>
          </a:p>
          <a:p>
            <a:pPr marL="596900" marR="0" lvl="1" indent="-254000" algn="l" rtl="0">
              <a:spcBef>
                <a:spcPts val="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Turn off your cell phone</a:t>
            </a:r>
            <a:endParaRPr sz="1100"/>
          </a:p>
          <a:p>
            <a:pPr marL="596900" marR="0" lvl="1" indent="-254000" algn="l" rtl="0">
              <a:spcBef>
                <a:spcPts val="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Dark or neutral color clothes</a:t>
            </a:r>
            <a:endParaRPr sz="11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5"/>
        <p:cNvGrpSpPr/>
        <p:nvPr/>
      </p:nvGrpSpPr>
      <p:grpSpPr>
        <a:xfrm>
          <a:off x="0" y="0"/>
          <a:ext cx="0" cy="0"/>
          <a:chOff x="0" y="0"/>
          <a:chExt cx="0" cy="0"/>
        </a:xfrm>
      </p:grpSpPr>
      <p:sp>
        <p:nvSpPr>
          <p:cNvPr id="126" name="Google Shape;126;p22"/>
          <p:cNvSpPr/>
          <p:nvPr/>
        </p:nvSpPr>
        <p:spPr>
          <a:xfrm>
            <a:off x="-1" y="0"/>
            <a:ext cx="9141714" cy="51435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pic>
        <p:nvPicPr>
          <p:cNvPr id="127" name="Google Shape;127;p22" descr="Women sitting at a table&#10;&#10;Description automatically generated with low confidence"/>
          <p:cNvPicPr preferRelativeResize="0"/>
          <p:nvPr/>
        </p:nvPicPr>
        <p:blipFill rotWithShape="1">
          <a:blip r:embed="rId3">
            <a:alphaModFix/>
          </a:blip>
          <a:srcRect l="5179" r="-2" b="-2"/>
          <a:stretch/>
        </p:blipFill>
        <p:spPr>
          <a:xfrm>
            <a:off x="1" y="8"/>
            <a:ext cx="7252231" cy="5143492"/>
          </a:xfrm>
          <a:prstGeom prst="rect">
            <a:avLst/>
          </a:prstGeom>
          <a:noFill/>
          <a:ln>
            <a:noFill/>
          </a:ln>
        </p:spPr>
      </p:pic>
      <p:sp>
        <p:nvSpPr>
          <p:cNvPr id="128" name="Google Shape;128;p22"/>
          <p:cNvSpPr/>
          <p:nvPr/>
        </p:nvSpPr>
        <p:spPr>
          <a:xfrm flipH="1">
            <a:off x="3843764" y="0"/>
            <a:ext cx="5300233" cy="5143500"/>
          </a:xfrm>
          <a:prstGeom prst="rect">
            <a:avLst/>
          </a:prstGeom>
          <a:gradFill>
            <a:gsLst>
              <a:gs pos="0">
                <a:srgbClr val="FFFFFF">
                  <a:alpha val="0"/>
                </a:srgbClr>
              </a:gs>
              <a:gs pos="19000">
                <a:srgbClr val="FFFFFF">
                  <a:alpha val="37647"/>
                </a:srgbClr>
              </a:gs>
              <a:gs pos="35000">
                <a:srgbClr val="FFFFFF">
                  <a:alpha val="76862"/>
                </a:srgbClr>
              </a:gs>
              <a:gs pos="48000">
                <a:schemeClr val="lt1"/>
              </a:gs>
              <a:gs pos="100000">
                <a:schemeClr val="lt1"/>
              </a:gs>
            </a:gsLst>
            <a:lin ang="10800000"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129" name="Google Shape;129;p22"/>
          <p:cNvSpPr txBox="1">
            <a:spLocks noGrp="1"/>
          </p:cNvSpPr>
          <p:nvPr>
            <p:ph type="title"/>
          </p:nvPr>
        </p:nvSpPr>
        <p:spPr>
          <a:xfrm>
            <a:off x="5648708" y="273844"/>
            <a:ext cx="2866642" cy="1424934"/>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3300"/>
              <a:buFont typeface="Calibri"/>
              <a:buNone/>
            </a:pPr>
            <a:r>
              <a:rPr lang="en"/>
              <a:t>During Your Interview</a:t>
            </a:r>
            <a:endParaRPr/>
          </a:p>
        </p:txBody>
      </p:sp>
      <p:sp>
        <p:nvSpPr>
          <p:cNvPr id="130" name="Google Shape;130;p22"/>
          <p:cNvSpPr txBox="1">
            <a:spLocks noGrp="1"/>
          </p:cNvSpPr>
          <p:nvPr>
            <p:ph type="body" idx="1"/>
          </p:nvPr>
        </p:nvSpPr>
        <p:spPr>
          <a:xfrm>
            <a:off x="5648700" y="1433600"/>
            <a:ext cx="3354600" cy="3436200"/>
          </a:xfrm>
          <a:prstGeom prst="rect">
            <a:avLst/>
          </a:prstGeom>
          <a:noFill/>
          <a:ln>
            <a:noFill/>
          </a:ln>
        </p:spPr>
        <p:txBody>
          <a:bodyPr spcFirstLastPara="1" wrap="square" lIns="68575" tIns="34275" rIns="68575" bIns="34275" anchor="t" anchorCtr="0">
            <a:noAutofit/>
          </a:bodyPr>
          <a:lstStyle/>
          <a:p>
            <a:pPr marL="177800" lvl="0" indent="-203714" algn="l" rtl="0">
              <a:lnSpc>
                <a:spcPct val="70000"/>
              </a:lnSpc>
              <a:spcBef>
                <a:spcPts val="0"/>
              </a:spcBef>
              <a:spcAft>
                <a:spcPts val="0"/>
              </a:spcAft>
              <a:buClr>
                <a:schemeClr val="dk1"/>
              </a:buClr>
              <a:buSzPts val="2608"/>
              <a:buChar char="●"/>
            </a:pPr>
            <a:r>
              <a:rPr lang="en" sz="2308">
                <a:solidFill>
                  <a:schemeClr val="dk1"/>
                </a:solidFill>
              </a:rPr>
              <a:t>Give honest and complete answers</a:t>
            </a:r>
            <a:endParaRPr sz="2308">
              <a:solidFill>
                <a:schemeClr val="dk1"/>
              </a:solidFill>
            </a:endParaRPr>
          </a:p>
          <a:p>
            <a:pPr marL="177800" lvl="0" indent="-203714" algn="l" rtl="0">
              <a:lnSpc>
                <a:spcPct val="70000"/>
              </a:lnSpc>
              <a:spcBef>
                <a:spcPts val="800"/>
              </a:spcBef>
              <a:spcAft>
                <a:spcPts val="0"/>
              </a:spcAft>
              <a:buClr>
                <a:schemeClr val="dk1"/>
              </a:buClr>
              <a:buSzPts val="2608"/>
              <a:buChar char="●"/>
            </a:pPr>
            <a:r>
              <a:rPr lang="en" sz="2308">
                <a:solidFill>
                  <a:schemeClr val="dk1"/>
                </a:solidFill>
              </a:rPr>
              <a:t>Be positive</a:t>
            </a:r>
            <a:endParaRPr sz="2308">
              <a:solidFill>
                <a:schemeClr val="dk1"/>
              </a:solidFill>
            </a:endParaRPr>
          </a:p>
          <a:p>
            <a:pPr marL="177800" lvl="0" indent="-203714" algn="l" rtl="0">
              <a:lnSpc>
                <a:spcPct val="70000"/>
              </a:lnSpc>
              <a:spcBef>
                <a:spcPts val="800"/>
              </a:spcBef>
              <a:spcAft>
                <a:spcPts val="0"/>
              </a:spcAft>
              <a:buClr>
                <a:schemeClr val="dk1"/>
              </a:buClr>
              <a:buSzPts val="2608"/>
              <a:buChar char="●"/>
            </a:pPr>
            <a:r>
              <a:rPr lang="en" sz="2308">
                <a:solidFill>
                  <a:schemeClr val="dk1"/>
                </a:solidFill>
              </a:rPr>
              <a:t>Avoid one- or two-word responses</a:t>
            </a:r>
            <a:endParaRPr sz="2308">
              <a:solidFill>
                <a:schemeClr val="dk1"/>
              </a:solidFill>
            </a:endParaRPr>
          </a:p>
          <a:p>
            <a:pPr marL="177800" lvl="0" indent="-203714" algn="l" rtl="0">
              <a:lnSpc>
                <a:spcPct val="70000"/>
              </a:lnSpc>
              <a:spcBef>
                <a:spcPts val="800"/>
              </a:spcBef>
              <a:spcAft>
                <a:spcPts val="0"/>
              </a:spcAft>
              <a:buClr>
                <a:schemeClr val="dk1"/>
              </a:buClr>
              <a:buSzPts val="2608"/>
              <a:buChar char="●"/>
            </a:pPr>
            <a:r>
              <a:rPr lang="en" sz="2308">
                <a:solidFill>
                  <a:schemeClr val="dk1"/>
                </a:solidFill>
              </a:rPr>
              <a:t>Give concrete examples</a:t>
            </a:r>
            <a:endParaRPr sz="2308">
              <a:solidFill>
                <a:schemeClr val="dk1"/>
              </a:solidFill>
            </a:endParaRPr>
          </a:p>
          <a:p>
            <a:pPr marL="177800" lvl="0" indent="-203714" algn="l" rtl="0">
              <a:lnSpc>
                <a:spcPct val="70000"/>
              </a:lnSpc>
              <a:spcBef>
                <a:spcPts val="800"/>
              </a:spcBef>
              <a:spcAft>
                <a:spcPts val="0"/>
              </a:spcAft>
              <a:buClr>
                <a:schemeClr val="dk1"/>
              </a:buClr>
              <a:buSzPts val="2608"/>
              <a:buChar char="●"/>
            </a:pPr>
            <a:r>
              <a:rPr lang="en" sz="2308">
                <a:solidFill>
                  <a:schemeClr val="dk1"/>
                </a:solidFill>
              </a:rPr>
              <a:t>Restate or paraphrase the question during your response so that you remember the question</a:t>
            </a:r>
            <a:endParaRPr sz="1600"/>
          </a:p>
        </p:txBody>
      </p:sp>
    </p:spTree>
  </p:cSld>
  <p:clrMapOvr>
    <a:masterClrMapping/>
  </p:clrMapOvr>
</p:sld>
</file>

<file path=ppt/theme/theme1.xml><?xml version="1.0" encoding="utf-8"?>
<a:theme xmlns:a="http://schemas.openxmlformats.org/drawingml/2006/main"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531</Words>
  <Application>Microsoft Office PowerPoint</Application>
  <PresentationFormat>On-screen Show (16:9)</PresentationFormat>
  <Paragraphs>74</Paragraphs>
  <Slides>13</Slides>
  <Notes>13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Calibri</vt:lpstr>
      <vt:lpstr>Simple Dark</vt:lpstr>
      <vt:lpstr>Interviews</vt:lpstr>
      <vt:lpstr>How Important is the Interview?</vt:lpstr>
      <vt:lpstr>Interviews</vt:lpstr>
      <vt:lpstr>Prepare for the Interview</vt:lpstr>
      <vt:lpstr>Prepare for the Interview</vt:lpstr>
      <vt:lpstr>Practice the Interview </vt:lpstr>
      <vt:lpstr>What to Bring</vt:lpstr>
      <vt:lpstr>Dress for Interview Success</vt:lpstr>
      <vt:lpstr>During Your Interview</vt:lpstr>
      <vt:lpstr>During Your Interview</vt:lpstr>
      <vt:lpstr>Follow-Up</vt:lpstr>
      <vt:lpstr>Videos</vt:lpstr>
      <vt:lpstr>TERMS OF USE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Interviews</dc:title>
  <dc:creator>Yazwa, Stephanie</dc:creator>
  <cp:lastModifiedBy>Yazwa, Stephanie</cp:lastModifiedBy>
  <cp:revision>1</cp:revision>
  <dcterms:modified xsi:type="dcterms:W3CDTF">2023-05-24T15:17:40Z</dcterms:modified>
</cp:coreProperties>
</file>